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76" r:id="rId5"/>
    <p:sldId id="280" r:id="rId6"/>
    <p:sldId id="281" r:id="rId7"/>
    <p:sldId id="282" r:id="rId8"/>
    <p:sldId id="283" r:id="rId9"/>
    <p:sldId id="285" r:id="rId10"/>
    <p:sldId id="288" r:id="rId11"/>
    <p:sldId id="287" r:id="rId12"/>
    <p:sldId id="289" r:id="rId13"/>
    <p:sldId id="290" r:id="rId14"/>
    <p:sldId id="286" r:id="rId15"/>
    <p:sldId id="271" r:id="rId16"/>
    <p:sldId id="270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 snapToObjects="1">
      <p:cViewPr>
        <p:scale>
          <a:sx n="53" d="100"/>
          <a:sy n="53" d="100"/>
        </p:scale>
        <p:origin x="2352" y="10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400">
        <a:latin typeface="+mn-lt"/>
        <a:ea typeface="+mn-ea"/>
        <a:cs typeface="+mn-cs"/>
        <a:sym typeface="Calibri"/>
      </a:defRPr>
    </a:lvl1pPr>
    <a:lvl2pPr indent="228600" defTabSz="1300480" latinLnBrk="0">
      <a:defRPr sz="1400">
        <a:latin typeface="+mn-lt"/>
        <a:ea typeface="+mn-ea"/>
        <a:cs typeface="+mn-cs"/>
        <a:sym typeface="Calibri"/>
      </a:defRPr>
    </a:lvl2pPr>
    <a:lvl3pPr indent="457200" defTabSz="1300480" latinLnBrk="0">
      <a:defRPr sz="1400">
        <a:latin typeface="+mn-lt"/>
        <a:ea typeface="+mn-ea"/>
        <a:cs typeface="+mn-cs"/>
        <a:sym typeface="Calibri"/>
      </a:defRPr>
    </a:lvl3pPr>
    <a:lvl4pPr indent="685800" defTabSz="1300480" latinLnBrk="0">
      <a:defRPr sz="1400">
        <a:latin typeface="+mn-lt"/>
        <a:ea typeface="+mn-ea"/>
        <a:cs typeface="+mn-cs"/>
        <a:sym typeface="Calibri"/>
      </a:defRPr>
    </a:lvl4pPr>
    <a:lvl5pPr indent="914400" defTabSz="1300480" latinLnBrk="0">
      <a:defRPr sz="1400">
        <a:latin typeface="+mn-lt"/>
        <a:ea typeface="+mn-ea"/>
        <a:cs typeface="+mn-cs"/>
        <a:sym typeface="Calibri"/>
      </a:defRPr>
    </a:lvl5pPr>
    <a:lvl6pPr indent="1143000" defTabSz="1300480" latinLnBrk="0">
      <a:defRPr sz="1400">
        <a:latin typeface="+mn-lt"/>
        <a:ea typeface="+mn-ea"/>
        <a:cs typeface="+mn-cs"/>
        <a:sym typeface="Calibri"/>
      </a:defRPr>
    </a:lvl6pPr>
    <a:lvl7pPr indent="1371600" defTabSz="1300480" latinLnBrk="0">
      <a:defRPr sz="1400">
        <a:latin typeface="+mn-lt"/>
        <a:ea typeface="+mn-ea"/>
        <a:cs typeface="+mn-cs"/>
        <a:sym typeface="Calibri"/>
      </a:defRPr>
    </a:lvl7pPr>
    <a:lvl8pPr indent="1600200" defTabSz="1300480" latinLnBrk="0">
      <a:defRPr sz="1400">
        <a:latin typeface="+mn-lt"/>
        <a:ea typeface="+mn-ea"/>
        <a:cs typeface="+mn-cs"/>
        <a:sym typeface="Calibri"/>
      </a:defRPr>
    </a:lvl8pPr>
    <a:lvl9pPr indent="1828800" defTabSz="1300480" latinLnBrk="0">
      <a:defRPr sz="1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844799" y="3031490"/>
            <a:ext cx="7315202" cy="1910081"/>
          </a:xfrm>
          <a:prstGeom prst="rect">
            <a:avLst/>
          </a:prstGeom>
        </p:spPr>
        <p:txBody>
          <a:bodyPr lIns="36575" tIns="36575" rIns="36575" bIns="36575" anchor="b"/>
          <a:lstStyle>
            <a:lvl1pPr defTabSz="1300480">
              <a:lnSpc>
                <a:spcPct val="90000"/>
              </a:lnSpc>
              <a:defRPr sz="8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2844799" y="5015230"/>
            <a:ext cx="7315202" cy="1324610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2297429" y="2499359"/>
            <a:ext cx="3145791" cy="1280161"/>
          </a:xfrm>
          <a:prstGeom prst="rect">
            <a:avLst/>
          </a:prstGeom>
        </p:spPr>
        <p:txBody>
          <a:bodyPr lIns="36575" tIns="36575" rIns="36575" bIns="36575" anchor="b"/>
          <a:lstStyle>
            <a:lvl1pPr algn="l" defTabSz="1300480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5772150" y="2923539"/>
            <a:ext cx="4937762" cy="3898902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2297429" y="3779520"/>
            <a:ext cx="3145791" cy="3049271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2296159" y="2425699"/>
            <a:ext cx="8412482" cy="106045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half" idx="1"/>
          </p:nvPr>
        </p:nvSpPr>
        <p:spPr>
          <a:xfrm>
            <a:off x="2296159" y="3594100"/>
            <a:ext cx="8412482" cy="3481071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293914" indent="-293914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800100" indent="-3429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325879" indent="-41147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8288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2860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8605520" y="2425699"/>
            <a:ext cx="2103121" cy="464947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2296159" y="2425699"/>
            <a:ext cx="6187442" cy="4649472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293914" indent="-293914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800100" indent="-3429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325879" indent="-41147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8288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2860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296159" y="2425699"/>
            <a:ext cx="8412482" cy="106045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2296159" y="3594100"/>
            <a:ext cx="8412482" cy="3481071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293914" indent="-293914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800100" indent="-3429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325879" indent="-41147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8288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2860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291079" y="3501390"/>
            <a:ext cx="8412482" cy="2282190"/>
          </a:xfrm>
          <a:prstGeom prst="rect">
            <a:avLst/>
          </a:prstGeom>
        </p:spPr>
        <p:txBody>
          <a:bodyPr lIns="36575" tIns="36575" rIns="36575" bIns="36575" anchor="b"/>
          <a:lstStyle>
            <a:lvl1pPr algn="l" defTabSz="1300480">
              <a:lnSpc>
                <a:spcPct val="90000"/>
              </a:lnSpc>
              <a:defRPr sz="8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2291079" y="5805170"/>
            <a:ext cx="8412482" cy="1200151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296159" y="2425699"/>
            <a:ext cx="8412482" cy="106045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2296159" y="3594100"/>
            <a:ext cx="4145281" cy="3481071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293914" indent="-293914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800100" indent="-3429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325879" indent="-41147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8288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286000" indent="-4572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297429" y="2425699"/>
            <a:ext cx="8412483" cy="106045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2297429" y="3478530"/>
            <a:ext cx="4126232" cy="659130"/>
          </a:xfrm>
          <a:prstGeom prst="rect">
            <a:avLst/>
          </a:prstGeom>
        </p:spPr>
        <p:txBody>
          <a:bodyPr lIns="36575" tIns="36575" rIns="36575" bIns="36575" anchor="b"/>
          <a:lstStyle>
            <a:lvl1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6563359" y="3478530"/>
            <a:ext cx="4146552" cy="659130"/>
          </a:xfrm>
          <a:prstGeom prst="rect">
            <a:avLst/>
          </a:prstGeom>
          <a:ln w="12700"/>
        </p:spPr>
        <p:txBody>
          <a:bodyPr lIns="36575" tIns="36575" rIns="36575" bIns="36575" anchor="b"/>
          <a:lstStyle/>
          <a:p>
            <a: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296159" y="2425699"/>
            <a:ext cx="8412482" cy="1060452"/>
          </a:xfrm>
          <a:prstGeom prst="rect">
            <a:avLst/>
          </a:prstGeom>
        </p:spPr>
        <p:txBody>
          <a:bodyPr lIns="36575" tIns="36575" rIns="36575" bIns="36575"/>
          <a:lstStyle>
            <a:lvl1pPr algn="l" defTabSz="130048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625599" y="2133599"/>
            <a:ext cx="127001" cy="504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575" tIns="36575" rIns="36575" bIns="36575">
            <a:spAutoFit/>
          </a:bodyPr>
          <a:lstStyle/>
          <a:p>
            <a:pPr defTabSz="650240">
              <a:defRPr sz="1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2297429" y="2499359"/>
            <a:ext cx="3145791" cy="1280161"/>
          </a:xfrm>
          <a:prstGeom prst="rect">
            <a:avLst/>
          </a:prstGeom>
        </p:spPr>
        <p:txBody>
          <a:bodyPr lIns="36575" tIns="36575" rIns="36575" bIns="36575" anchor="b"/>
          <a:lstStyle>
            <a:lvl1pPr algn="l" defTabSz="1300480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5772150" y="2923539"/>
            <a:ext cx="4937762" cy="3898902"/>
          </a:xfrm>
          <a:prstGeom prst="rect">
            <a:avLst/>
          </a:prstGeom>
        </p:spPr>
        <p:txBody>
          <a:bodyPr lIns="36575" tIns="36575" rIns="36575" bIns="36575" anchor="t"/>
          <a:lstStyle>
            <a:lvl1pPr marL="300037" indent="-300037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latin typeface="+mn-lt"/>
                <a:ea typeface="+mn-ea"/>
                <a:cs typeface="+mn-cs"/>
                <a:sym typeface="Calibri"/>
              </a:defRPr>
            </a:lvl1pPr>
            <a:lvl2pPr marL="800100" indent="-3429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latin typeface="+mn-lt"/>
                <a:ea typeface="+mn-ea"/>
                <a:cs typeface="+mn-cs"/>
                <a:sym typeface="Calibri"/>
              </a:defRPr>
            </a:lvl2pPr>
            <a:lvl3pPr marL="1314450" indent="-4000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latin typeface="+mn-lt"/>
                <a:ea typeface="+mn-ea"/>
                <a:cs typeface="+mn-cs"/>
                <a:sym typeface="Calibri"/>
              </a:defRPr>
            </a:lvl3pPr>
            <a:lvl4pPr marL="1851660" indent="-48006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latin typeface="+mn-lt"/>
                <a:ea typeface="+mn-ea"/>
                <a:cs typeface="+mn-cs"/>
                <a:sym typeface="Calibri"/>
              </a:defRPr>
            </a:lvl4pPr>
            <a:lvl5pPr marL="2308860" indent="-48006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3"/>
          </p:nvPr>
        </p:nvSpPr>
        <p:spPr>
          <a:xfrm>
            <a:off x="2297429" y="3779520"/>
            <a:ext cx="3145791" cy="3049271"/>
          </a:xfrm>
          <a:prstGeom prst="rect">
            <a:avLst/>
          </a:prstGeom>
          <a:ln w="12700"/>
        </p:spPr>
        <p:txBody>
          <a:bodyPr lIns="36575" tIns="36575" rIns="36575" bIns="36575" anchor="t"/>
          <a:lstStyle/>
          <a:p>
            <a: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10442557" y="7220204"/>
            <a:ext cx="266084" cy="2890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1300480">
              <a:defRPr sz="1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20321" y="-15241"/>
            <a:ext cx="13042607" cy="97819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01_Fu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02_PQ-Cadaris.png"/>
          <p:cNvPicPr>
            <a:picLocks noChangeAspect="1"/>
          </p:cNvPicPr>
          <p:nvPr/>
        </p:nvPicPr>
        <p:blipFill>
          <a:blip r:embed="rId3">
            <a:extLst/>
          </a:blip>
          <a:srcRect b="80827"/>
          <a:stretch>
            <a:fillRect/>
          </a:stretch>
        </p:blipFill>
        <p:spPr>
          <a:xfrm>
            <a:off x="0" y="-1"/>
            <a:ext cx="13004800" cy="1870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03_Logo-Cadari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4_Aqui-Dentr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5_Faz-a.png"/>
          <p:cNvPicPr>
            <a:picLocks noChangeAspect="1"/>
          </p:cNvPicPr>
          <p:nvPr/>
        </p:nvPicPr>
        <p:blipFill>
          <a:blip r:embed="rId6">
            <a:extLst/>
          </a:blip>
          <a:srcRect r="53107"/>
          <a:stretch>
            <a:fillRect/>
          </a:stretch>
        </p:blipFill>
        <p:spPr>
          <a:xfrm>
            <a:off x="0" y="0"/>
            <a:ext cx="6098283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5_Faz-a.png"/>
          <p:cNvPicPr>
            <a:picLocks noChangeAspect="1"/>
          </p:cNvPicPr>
          <p:nvPr/>
        </p:nvPicPr>
        <p:blipFill>
          <a:blip r:embed="rId6">
            <a:extLst/>
          </a:blip>
          <a:srcRect l="47056" r="46776"/>
          <a:stretch>
            <a:fillRect/>
          </a:stretch>
        </p:blipFill>
        <p:spPr>
          <a:xfrm>
            <a:off x="6119663" y="-1"/>
            <a:ext cx="801937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5_Faz-a.png"/>
          <p:cNvPicPr>
            <a:picLocks noChangeAspect="1"/>
          </p:cNvPicPr>
          <p:nvPr/>
        </p:nvPicPr>
        <p:blipFill>
          <a:blip r:embed="rId6">
            <a:extLst/>
          </a:blip>
          <a:srcRect l="53142"/>
          <a:stretch>
            <a:fillRect/>
          </a:stretch>
        </p:blipFill>
        <p:spPr>
          <a:xfrm>
            <a:off x="6911131" y="12700"/>
            <a:ext cx="6093669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06_Diferenc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07_Mulhe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08_Lampada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09_Cadeado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10_Quebra-Cabecas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715223"/>
            <a:ext cx="10543694" cy="5983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Estratégia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O perfil </a:t>
            </a:r>
            <a:r>
              <a:rPr lang="pt-BR" sz="2400" dirty="0" smtClean="0">
                <a:sym typeface="Lato"/>
              </a:rPr>
              <a:t>do 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 smtClean="0">
                <a:sym typeface="Lato"/>
              </a:rPr>
              <a:t> de </a:t>
            </a: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conta </a:t>
            </a:r>
            <a:r>
              <a:rPr lang="pt-BR" sz="2400" dirty="0" smtClean="0">
                <a:sym typeface="Lato"/>
              </a:rPr>
              <a:t>com 747 </a:t>
            </a:r>
            <a:r>
              <a:rPr lang="pt-BR" sz="2400" dirty="0" smtClean="0">
                <a:sym typeface="Lato"/>
              </a:rPr>
              <a:t>seguidores </a:t>
            </a:r>
            <a:r>
              <a:rPr lang="pt-BR" sz="2400" dirty="0" smtClean="0">
                <a:sym typeface="Lato"/>
              </a:rPr>
              <a:t>e era atualizado diariamente até 15 de março (data da última postagem</a:t>
            </a:r>
            <a:r>
              <a:rPr lang="pt-BR" sz="2400" dirty="0">
                <a:sym typeface="Lato"/>
              </a:rPr>
              <a:t>). Sugerimos realizar </a:t>
            </a:r>
            <a:r>
              <a:rPr lang="pt-BR" sz="2400" dirty="0" smtClean="0">
                <a:sym typeface="Lato"/>
              </a:rPr>
              <a:t>campanha de </a:t>
            </a:r>
            <a:r>
              <a:rPr lang="pt-BR" sz="2400" dirty="0" err="1" smtClean="0">
                <a:sym typeface="Lato"/>
              </a:rPr>
              <a:t>ads</a:t>
            </a:r>
            <a:r>
              <a:rPr lang="pt-BR" sz="2400" dirty="0" smtClean="0">
                <a:sym typeface="Lato"/>
              </a:rPr>
              <a:t>/ </a:t>
            </a:r>
            <a:r>
              <a:rPr lang="pt-BR" sz="2400" dirty="0" err="1" smtClean="0">
                <a:sym typeface="Lato"/>
              </a:rPr>
              <a:t>promo</a:t>
            </a:r>
            <a:r>
              <a:rPr lang="en-US" sz="2400" dirty="0" err="1" smtClean="0">
                <a:sym typeface="Lato"/>
              </a:rPr>
              <a:t>ção</a:t>
            </a:r>
            <a:r>
              <a:rPr lang="en-US" sz="2400" dirty="0" smtClean="0">
                <a:sym typeface="Lato"/>
              </a:rPr>
              <a:t> de posts </a:t>
            </a:r>
            <a:r>
              <a:rPr lang="pt-BR" sz="2400" dirty="0" smtClean="0">
                <a:sym typeface="Lato"/>
              </a:rPr>
              <a:t>para ampliar o número de </a:t>
            </a:r>
            <a:r>
              <a:rPr lang="pt-BR" sz="2400" dirty="0">
                <a:sym typeface="Lato"/>
              </a:rPr>
              <a:t>seguidores </a:t>
            </a:r>
            <a:r>
              <a:rPr lang="pt-BR" sz="2400" dirty="0" smtClean="0">
                <a:sym typeface="Lato"/>
              </a:rPr>
              <a:t>e retomar </a:t>
            </a:r>
            <a:r>
              <a:rPr lang="pt-BR" sz="2400" dirty="0">
                <a:sym typeface="Lato"/>
              </a:rPr>
              <a:t>a atualização de posts </a:t>
            </a:r>
            <a:r>
              <a:rPr lang="pt-BR" sz="2400" dirty="0" smtClean="0">
                <a:sym typeface="Lato"/>
              </a:rPr>
              <a:t>2 </a:t>
            </a:r>
            <a:r>
              <a:rPr lang="pt-BR" sz="2400" dirty="0" smtClean="0">
                <a:sym typeface="Lato"/>
              </a:rPr>
              <a:t>vezes </a:t>
            </a:r>
            <a:r>
              <a:rPr lang="pt-BR" sz="2400" dirty="0" smtClean="0">
                <a:sym typeface="Lato"/>
              </a:rPr>
              <a:t>por semana.</a:t>
            </a: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Ação</a:t>
            </a: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Repostagem</a:t>
            </a:r>
            <a:r>
              <a:rPr lang="pt-BR" sz="2400" dirty="0" smtClean="0">
                <a:sym typeface="Lato"/>
              </a:rPr>
              <a:t> de conteúdo da fanpage com inclusão de </a:t>
            </a:r>
            <a:r>
              <a:rPr lang="pt-BR" sz="2400" dirty="0" err="1" smtClean="0">
                <a:sym typeface="Lato"/>
              </a:rPr>
              <a:t>hashtags</a:t>
            </a:r>
            <a:r>
              <a:rPr lang="pt-BR" sz="2400" dirty="0" smtClean="0">
                <a:sym typeface="Lato"/>
              </a:rPr>
              <a:t> estratégicas para melhorar o alcance do público alvo na rede.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>
                <a:sym typeface="Lato"/>
              </a:rPr>
              <a:t>Sugerimos que 70% dos posts seja de produtos e 30% sobre como ser franqueado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Atualização </a:t>
            </a:r>
            <a:r>
              <a:rPr lang="pt-BR" sz="2400" dirty="0">
                <a:sym typeface="Lato"/>
              </a:rPr>
              <a:t>de posts (2 vezes/semana)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>
                <a:sym typeface="Lato"/>
              </a:rPr>
              <a:t>Patrocínio de posts para seguidores e </a:t>
            </a:r>
            <a:r>
              <a:rPr lang="pt-BR" sz="2400" dirty="0" smtClean="0">
                <a:sym typeface="Lato"/>
              </a:rPr>
              <a:t>público-alvo</a:t>
            </a:r>
            <a:endParaRPr lang="pt-BR" sz="2400" dirty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482141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Planejamento </a:t>
            </a:r>
            <a:r>
              <a:rPr lang="pt-BR" dirty="0" err="1" smtClean="0"/>
              <a:t>Chuá</a:t>
            </a:r>
            <a:r>
              <a:rPr lang="pt-BR" dirty="0" smtClean="0"/>
              <a:t> </a:t>
            </a:r>
            <a:r>
              <a:rPr lang="pt-BR" dirty="0" err="1" smtClean="0"/>
              <a:t>Chuá</a:t>
            </a:r>
            <a:r>
              <a:rPr lang="pt-BR" dirty="0" smtClean="0"/>
              <a:t> | </a:t>
            </a:r>
            <a:r>
              <a:rPr lang="pt-BR" dirty="0" err="1" smtClean="0"/>
              <a:t>Instagram</a:t>
            </a: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" y="2064633"/>
            <a:ext cx="1506201" cy="13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022663" y="3904433"/>
            <a:ext cx="11318048" cy="3397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Estratégia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>
                <a:sym typeface="Lato"/>
              </a:rPr>
              <a:t>C</a:t>
            </a:r>
            <a:r>
              <a:rPr lang="pt-BR" sz="2400" dirty="0" err="1" smtClean="0">
                <a:sym typeface="Lato"/>
              </a:rPr>
              <a:t>huá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smtClean="0">
                <a:sym typeface="Lato"/>
              </a:rPr>
              <a:t>já possui uma fanpage que conta com </a:t>
            </a:r>
            <a:r>
              <a:rPr lang="pt-BR" sz="2400" dirty="0">
                <a:sym typeface="Lato"/>
              </a:rPr>
              <a:t>688 seguidores </a:t>
            </a:r>
            <a:r>
              <a:rPr lang="pt-BR" sz="2400" dirty="0" smtClean="0">
                <a:sym typeface="Lato"/>
              </a:rPr>
              <a:t>que </a:t>
            </a:r>
            <a:r>
              <a:rPr lang="pt-BR" sz="2400" dirty="0" smtClean="0">
                <a:sym typeface="Lato"/>
              </a:rPr>
              <a:t>tinha uma atualização diária até 15 de março (data da última atualização). Sugerimos </a:t>
            </a:r>
            <a:r>
              <a:rPr lang="pt-BR" sz="2400" dirty="0" smtClean="0">
                <a:sym typeface="Lato"/>
              </a:rPr>
              <a:t>retomar </a:t>
            </a:r>
            <a:r>
              <a:rPr lang="pt-BR" sz="2400" dirty="0" smtClean="0">
                <a:sym typeface="Lato"/>
              </a:rPr>
              <a:t>a atualização de posts com </a:t>
            </a:r>
            <a:r>
              <a:rPr lang="pt-BR" sz="2400" dirty="0" err="1" smtClean="0">
                <a:sym typeface="Lato"/>
              </a:rPr>
              <a:t>repostagem</a:t>
            </a:r>
            <a:r>
              <a:rPr lang="pt-BR" sz="2400" dirty="0" smtClean="0">
                <a:sym typeface="Lato"/>
              </a:rPr>
              <a:t> dos posts do IG.</a:t>
            </a: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Ação</a:t>
            </a: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Recorr</a:t>
            </a:r>
            <a:r>
              <a:rPr lang="en-US" sz="2400" dirty="0" err="1" smtClean="0">
                <a:sym typeface="Lato"/>
              </a:rPr>
              <a:t>ência</a:t>
            </a:r>
            <a:r>
              <a:rPr lang="en-US" sz="2400" dirty="0" smtClean="0">
                <a:sym typeface="Lato"/>
              </a:rPr>
              <a:t> Facebook.</a:t>
            </a: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281450"/>
            <a:ext cx="11318048" cy="7181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Planejamento </a:t>
            </a:r>
            <a:r>
              <a:rPr lang="pt-BR" dirty="0" err="1" smtClean="0"/>
              <a:t>Chuá</a:t>
            </a:r>
            <a:r>
              <a:rPr lang="pt-BR" dirty="0" smtClean="0"/>
              <a:t> </a:t>
            </a:r>
            <a:r>
              <a:rPr lang="pt-BR" dirty="0" err="1" smtClean="0"/>
              <a:t>Chuá</a:t>
            </a:r>
            <a:r>
              <a:rPr lang="pt-BR" dirty="0"/>
              <a:t> </a:t>
            </a:r>
            <a:r>
              <a:rPr lang="pt-BR" dirty="0" smtClean="0"/>
              <a:t>| </a:t>
            </a:r>
            <a:r>
              <a:rPr lang="pt-BR" dirty="0" err="1" smtClean="0"/>
              <a:t>Facebook</a:t>
            </a:r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6" y="1913207"/>
            <a:ext cx="1506201" cy="13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022663" y="1884029"/>
            <a:ext cx="11318048" cy="13336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Estratégia de Conteúdo</a:t>
            </a:r>
          </a:p>
          <a:p>
            <a:r>
              <a:rPr lang="pt-BR" dirty="0" err="1" smtClean="0"/>
              <a:t>Chuá</a:t>
            </a:r>
            <a:r>
              <a:rPr lang="pt-BR" dirty="0" smtClean="0"/>
              <a:t> </a:t>
            </a:r>
            <a:r>
              <a:rPr lang="pt-BR" dirty="0" err="1" smtClean="0"/>
              <a:t>Chuá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3" y="3696258"/>
            <a:ext cx="11079689" cy="55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06823" y="3320785"/>
            <a:ext cx="11707905" cy="4136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Redes Sociais </a:t>
            </a: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 smtClean="0">
                <a:sym typeface="Lato"/>
              </a:rPr>
              <a:t>Chuá</a:t>
            </a: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Para obtermos maior alcance sugerimos o investimento de Social Media abaixo: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Promo</a:t>
            </a:r>
            <a:r>
              <a:rPr lang="en-US" sz="2400" dirty="0" err="1" smtClean="0">
                <a:sym typeface="Lato"/>
              </a:rPr>
              <a:t>ção</a:t>
            </a:r>
            <a:r>
              <a:rPr lang="en-US" sz="2400" dirty="0" smtClean="0">
                <a:sym typeface="Lato"/>
              </a:rPr>
              <a:t> dos posts do Instagram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smtClean="0">
                <a:sym typeface="Lato"/>
              </a:rPr>
              <a:t>(recorrência </a:t>
            </a:r>
            <a:r>
              <a:rPr lang="pt-BR" sz="2400" dirty="0" err="1" smtClean="0">
                <a:sym typeface="Lato"/>
              </a:rPr>
              <a:t>Facebook</a:t>
            </a:r>
            <a:r>
              <a:rPr lang="pt-BR" sz="2400" dirty="0" smtClean="0">
                <a:sym typeface="Lato"/>
              </a:rPr>
              <a:t>):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R$ 100 por post (valor </a:t>
            </a:r>
            <a:r>
              <a:rPr lang="pt-BR" sz="2400" dirty="0" smtClean="0">
                <a:sym typeface="Lato"/>
              </a:rPr>
              <a:t>inicial)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R$ 800 por mês (8 posts/mês)</a:t>
            </a:r>
          </a:p>
          <a:p>
            <a:pPr marL="342900" indent="-342900" defTabSz="650240">
              <a:buFont typeface="Courier New" pitchFamily="49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Campanha de </a:t>
            </a:r>
            <a:r>
              <a:rPr lang="pt-BR" sz="2400" dirty="0" err="1" smtClean="0">
                <a:sym typeface="Lato"/>
              </a:rPr>
              <a:t>Ads</a:t>
            </a:r>
            <a:r>
              <a:rPr lang="pt-BR" sz="2400" dirty="0" smtClean="0">
                <a:sym typeface="Lato"/>
              </a:rPr>
              <a:t> para </a:t>
            </a:r>
            <a:r>
              <a:rPr lang="pt-BR" sz="2400" dirty="0" err="1" smtClean="0">
                <a:sym typeface="Lato"/>
              </a:rPr>
              <a:t>Instagram</a:t>
            </a:r>
            <a:endParaRPr lang="pt-BR" sz="2400" dirty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 definir posteriormente </a:t>
            </a:r>
            <a:r>
              <a:rPr lang="pt-BR" sz="2400" dirty="0" err="1" smtClean="0">
                <a:sym typeface="Lato"/>
              </a:rPr>
              <a:t>ap</a:t>
            </a:r>
            <a:r>
              <a:rPr lang="en-US" sz="2400" dirty="0" err="1" smtClean="0">
                <a:sym typeface="Lato"/>
              </a:rPr>
              <a:t>ós</a:t>
            </a:r>
            <a:r>
              <a:rPr lang="en-US" sz="2400" dirty="0" smtClean="0">
                <a:sym typeface="Lato"/>
              </a:rPr>
              <a:t> </a:t>
            </a:r>
            <a:r>
              <a:rPr lang="en-US" sz="2400" dirty="0" err="1" smtClean="0">
                <a:sym typeface="Lato"/>
              </a:rPr>
              <a:t>análise</a:t>
            </a:r>
            <a:r>
              <a:rPr lang="en-US" sz="2400" dirty="0" smtClean="0">
                <a:sym typeface="Lato"/>
              </a:rPr>
              <a:t> de </a:t>
            </a:r>
            <a:r>
              <a:rPr lang="en-US" sz="2400" dirty="0" err="1" smtClean="0">
                <a:sym typeface="Lato"/>
              </a:rPr>
              <a:t>desempenho</a:t>
            </a:r>
            <a:r>
              <a:rPr lang="en-US" sz="2400" dirty="0" smtClean="0">
                <a:sym typeface="Lato"/>
              </a:rPr>
              <a:t> dos posts </a:t>
            </a:r>
            <a:r>
              <a:rPr lang="en-US" sz="2400" dirty="0" err="1" smtClean="0">
                <a:sym typeface="Lato"/>
              </a:rPr>
              <a:t>promovidos</a:t>
            </a:r>
            <a:r>
              <a:rPr lang="en-US" sz="2400" dirty="0" smtClean="0">
                <a:sym typeface="Lato"/>
              </a:rPr>
              <a:t>. </a:t>
            </a:r>
            <a:endParaRPr lang="pt-BR" sz="2400" dirty="0">
              <a:sym typeface="Lato"/>
            </a:endParaRPr>
          </a:p>
          <a:p>
            <a:pPr marL="342900" indent="-342900" defTabSz="650240">
              <a:buFont typeface="Courier New" pitchFamily="49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195277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Patrocínio de posts </a:t>
            </a:r>
            <a:r>
              <a:rPr lang="pt-BR" dirty="0" err="1" smtClean="0"/>
              <a:t>Chuá</a:t>
            </a:r>
            <a:r>
              <a:rPr lang="pt-BR" dirty="0" smtClean="0"/>
              <a:t> </a:t>
            </a:r>
            <a:r>
              <a:rPr lang="pt-BR" dirty="0" err="1" smtClean="0"/>
              <a:t>Chuá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4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912442"/>
            <a:ext cx="10543694" cy="11818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Xxxxx</a:t>
            </a: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marL="342900" indent="-342900" defTabSz="650240">
              <a:buFont typeface="Wingdings" charset="2"/>
              <a:buChar char="§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Xxxx</a:t>
            </a:r>
            <a:endParaRPr lang="pt-BR" dirty="0"/>
          </a:p>
        </p:txBody>
      </p:sp>
      <p:sp>
        <p:nvSpPr>
          <p:cNvPr id="203" name="Shape 203"/>
          <p:cNvSpPr/>
          <p:nvPr/>
        </p:nvSpPr>
        <p:spPr>
          <a:xfrm>
            <a:off x="1022663" y="2475686"/>
            <a:ext cx="11318048" cy="13336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Planejamento: EPI </a:t>
            </a:r>
          </a:p>
          <a:p>
            <a:r>
              <a:rPr lang="pt-BR" dirty="0" err="1" smtClean="0"/>
              <a:t>Nutriex</a:t>
            </a:r>
            <a:r>
              <a:rPr lang="pt-BR" dirty="0" smtClean="0"/>
              <a:t> Profissional </a:t>
            </a:r>
            <a:r>
              <a:rPr lang="pt-BR" dirty="0" smtClean="0">
                <a:solidFill>
                  <a:srgbClr val="F50BD9"/>
                </a:solidFill>
              </a:rPr>
              <a:t>(Maris)</a:t>
            </a:r>
            <a:endParaRPr dirty="0">
              <a:solidFill>
                <a:srgbClr val="F50B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017809" y="1785978"/>
            <a:ext cx="11318048" cy="7181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Proposta Comercial </a:t>
            </a:r>
            <a:r>
              <a:rPr lang="pt-BR" dirty="0" smtClean="0">
                <a:solidFill>
                  <a:srgbClr val="F50BD9"/>
                </a:solidFill>
              </a:rPr>
              <a:t>(Maris)</a:t>
            </a:r>
          </a:p>
        </p:txBody>
      </p:sp>
      <p:sp>
        <p:nvSpPr>
          <p:cNvPr id="197" name="Shape 197"/>
          <p:cNvSpPr/>
          <p:nvPr/>
        </p:nvSpPr>
        <p:spPr>
          <a:xfrm>
            <a:off x="1466464" y="2745452"/>
            <a:ext cx="11208794" cy="443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575" tIns="36575" rIns="36575" bIns="36575">
            <a:spAutoFit/>
          </a:bodyPr>
          <a:lstStyle/>
          <a:p>
            <a:pPr>
              <a:defRPr sz="2400" b="1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b="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9179" y="3620761"/>
            <a:ext cx="12056377" cy="25360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Planejamento: R$ </a:t>
            </a:r>
            <a:endParaRPr lang="pt-BR" sz="2000" b="1" dirty="0">
              <a:solidFill>
                <a:srgbClr val="535353"/>
              </a:solidFill>
              <a:latin typeface="Lato"/>
              <a:ea typeface="Lato"/>
              <a:cs typeface="La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 </a:t>
            </a:r>
            <a:r>
              <a:rPr lang="pt-BR" sz="2000" dirty="0" err="1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Xxxxxxx</a:t>
            </a:r>
            <a:endParaRPr lang="pt-BR" sz="2000" dirty="0" smtClean="0">
              <a:solidFill>
                <a:srgbClr val="535353"/>
              </a:solidFill>
              <a:latin typeface="Lato"/>
              <a:ea typeface="Lato"/>
              <a:cs typeface="La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000" dirty="0">
              <a:solidFill>
                <a:srgbClr val="535353"/>
              </a:solidFill>
              <a:latin typeface="Lato"/>
              <a:ea typeface="Lato"/>
              <a:cs typeface="La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err="1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Fee</a:t>
            </a:r>
            <a:r>
              <a:rPr lang="pt-BR" sz="2000" b="1" dirty="0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 Mensal Fase: R$ 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dirty="0" err="1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Xxxxx</a:t>
            </a:r>
            <a:endParaRPr lang="pt-BR" sz="2000" dirty="0" smtClean="0">
              <a:solidFill>
                <a:srgbClr val="535353"/>
              </a:solidFill>
              <a:latin typeface="Lato"/>
              <a:ea typeface="Lato"/>
              <a:cs typeface="La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000" dirty="0">
              <a:solidFill>
                <a:srgbClr val="535353"/>
              </a:solidFill>
              <a:latin typeface="Lato"/>
              <a:ea typeface="Lato"/>
              <a:cs typeface="La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Encerramento: R$ 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dirty="0" err="1" smtClean="0">
                <a:solidFill>
                  <a:srgbClr val="535353"/>
                </a:solidFill>
                <a:latin typeface="Lato"/>
                <a:ea typeface="Lato"/>
                <a:cs typeface="Lato"/>
              </a:rPr>
              <a:t>Xxxxx</a:t>
            </a:r>
            <a:endParaRPr lang="pt-BR" sz="2000" dirty="0" smtClean="0">
              <a:solidFill>
                <a:srgbClr val="535353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6" name="Shape 196"/>
          <p:cNvSpPr/>
          <p:nvPr/>
        </p:nvSpPr>
        <p:spPr>
          <a:xfrm>
            <a:off x="1017808" y="2461433"/>
            <a:ext cx="11318048" cy="656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Serviços </a:t>
            </a:r>
            <a:r>
              <a:rPr lang="pt-BR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de Agência</a:t>
            </a:r>
            <a:endParaRPr lang="pt-B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Novo-PPT-Cadaris_final_infos-Mar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54" y="-6716"/>
            <a:ext cx="13065627" cy="9799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1321" y="586365"/>
            <a:ext cx="12700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885470" y="4293413"/>
            <a:ext cx="11318048" cy="2195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8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Proposta Comercial </a:t>
            </a:r>
            <a:r>
              <a:rPr lang="pt-BR" sz="4000" dirty="0" smtClean="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 sz="4000" dirty="0" smtClean="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GBS / EPI / </a:t>
            </a:r>
            <a:r>
              <a:rPr lang="pt-BR" dirty="0" err="1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Chuá</a:t>
            </a:r>
            <a:r>
              <a:rPr lang="pt-BR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chuá</a:t>
            </a:r>
            <a:endParaRPr lang="pt-BR" dirty="0" smtClean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  <a:p>
            <a:pPr algn="ctr" defTabSz="584200">
              <a:defRPr sz="48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t-BR" dirty="0" smtClean="0"/>
              <a:t>Redes Sociais 2017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894513"/>
            <a:ext cx="10543694" cy="22898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Otimizar os recursos de Social Media para fortalecer as redes sociais </a:t>
            </a:r>
            <a:r>
              <a:rPr lang="pt-BR" sz="2400" dirty="0">
                <a:sym typeface="Lato"/>
              </a:rPr>
              <a:t>de GBS (</a:t>
            </a:r>
            <a:r>
              <a:rPr lang="pt-BR" sz="2400" dirty="0" err="1">
                <a:sym typeface="Lato"/>
              </a:rPr>
              <a:t>Nutriex</a:t>
            </a:r>
            <a:r>
              <a:rPr lang="pt-BR" sz="2400" dirty="0">
                <a:sym typeface="Lato"/>
              </a:rPr>
              <a:t> Marcas/ </a:t>
            </a:r>
            <a:r>
              <a:rPr lang="pt-BR" sz="2400" dirty="0" err="1">
                <a:sym typeface="Lato"/>
              </a:rPr>
              <a:t>Nutriex</a:t>
            </a:r>
            <a:r>
              <a:rPr lang="pt-BR" sz="2400" dirty="0">
                <a:sym typeface="Lato"/>
              </a:rPr>
              <a:t> </a:t>
            </a:r>
            <a:r>
              <a:rPr lang="pt-BR" sz="2400" dirty="0" err="1">
                <a:sym typeface="Lato"/>
              </a:rPr>
              <a:t>Cosmecêutica</a:t>
            </a:r>
            <a:r>
              <a:rPr lang="pt-BR" sz="2400" dirty="0">
                <a:sym typeface="Lato"/>
              </a:rPr>
              <a:t>/ </a:t>
            </a:r>
            <a:r>
              <a:rPr lang="pt-BR" sz="2400" dirty="0" err="1">
                <a:sym typeface="Lato"/>
              </a:rPr>
              <a:t>Biotropic</a:t>
            </a:r>
            <a:r>
              <a:rPr lang="pt-BR" sz="2400" dirty="0">
                <a:sym typeface="Lato"/>
              </a:rPr>
              <a:t>/ Bebê Natureza</a:t>
            </a:r>
            <a:r>
              <a:rPr lang="pt-BR" sz="2400" dirty="0" smtClean="0">
                <a:sym typeface="Lato"/>
              </a:rPr>
              <a:t>), EPI (</a:t>
            </a: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>
                <a:sym typeface="Lato"/>
              </a:rPr>
              <a:t>Profissional</a:t>
            </a:r>
            <a:r>
              <a:rPr lang="pt-BR" sz="2400" dirty="0" smtClean="0">
                <a:sym typeface="Lato"/>
              </a:rPr>
              <a:t>) e </a:t>
            </a: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 smtClean="0">
                <a:sym typeface="Lato"/>
              </a:rPr>
              <a:t>chuá</a:t>
            </a:r>
            <a:r>
              <a:rPr lang="pt-BR" sz="2400" dirty="0" smtClean="0">
                <a:sym typeface="Lato"/>
              </a:rPr>
              <a:t> para obter maior alcance e engajamento com o público qualificado e, dessa forma, melhorar a divulgação e conhecimento de ambas as marcas junto ao consumidor final, influenciando-o a lembrar dos produtos no momento da compra.</a:t>
            </a:r>
            <a:endParaRPr dirty="0"/>
          </a:p>
        </p:txBody>
      </p:sp>
      <p:sp>
        <p:nvSpPr>
          <p:cNvPr id="203" name="Shape 203"/>
          <p:cNvSpPr/>
          <p:nvPr/>
        </p:nvSpPr>
        <p:spPr>
          <a:xfrm>
            <a:off x="1022663" y="2786934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Cenário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912442"/>
            <a:ext cx="10543694" cy="26591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Definição de estratégias para Redes Sociais (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>
                <a:sym typeface="Lato"/>
              </a:rPr>
              <a:t> </a:t>
            </a:r>
            <a:r>
              <a:rPr lang="pt-BR" sz="2400" dirty="0" smtClean="0">
                <a:sym typeface="Lato"/>
              </a:rPr>
              <a:t>e Fanpage) marcas GBS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marL="342900" indent="-342900" defTabSz="650240">
              <a:buFont typeface="Wingdings" charset="2"/>
              <a:buChar char="§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Marcas</a:t>
            </a:r>
          </a:p>
          <a:p>
            <a:pPr marL="342900" indent="-342900" defTabSz="650240">
              <a:buFont typeface="Wingdings" charset="2"/>
              <a:buChar char="§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 smtClean="0">
                <a:sym typeface="Lato"/>
              </a:rPr>
              <a:t>Cosmecêutica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Wingdings" charset="2"/>
              <a:buChar char="§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 </a:t>
            </a:r>
          </a:p>
          <a:p>
            <a:pPr marL="342900" indent="-342900" defTabSz="650240">
              <a:buFont typeface="Wingdings" charset="2"/>
              <a:buChar char="§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Bebê Natureza</a:t>
            </a:r>
            <a:endParaRPr lang="pt-BR" dirty="0"/>
          </a:p>
        </p:txBody>
      </p:sp>
      <p:sp>
        <p:nvSpPr>
          <p:cNvPr id="203" name="Shape 203"/>
          <p:cNvSpPr/>
          <p:nvPr/>
        </p:nvSpPr>
        <p:spPr>
          <a:xfrm>
            <a:off x="1022663" y="2786934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Planejamento: GBS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912442"/>
            <a:ext cx="10543694" cy="56138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Estratégia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Como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, </a:t>
            </a: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</a:t>
            </a:r>
            <a:r>
              <a:rPr lang="pt-BR" sz="2400" dirty="0" err="1" smtClean="0">
                <a:sym typeface="Lato"/>
              </a:rPr>
              <a:t>Cosmecêutica</a:t>
            </a:r>
            <a:r>
              <a:rPr lang="pt-BR" sz="2400" dirty="0" smtClean="0">
                <a:sym typeface="Lato"/>
              </a:rPr>
              <a:t> e Bebê Natureza já possuem páginas no </a:t>
            </a:r>
            <a:r>
              <a:rPr lang="pt-BR" sz="2400" dirty="0" err="1" smtClean="0">
                <a:sym typeface="Lato"/>
              </a:rPr>
              <a:t>facebook</a:t>
            </a:r>
            <a:r>
              <a:rPr lang="pt-BR" sz="2400" dirty="0" smtClean="0">
                <a:sym typeface="Lato"/>
              </a:rPr>
              <a:t>, sugerimos manter a fanpage de Bebê Natureza para divulgação de seus produtos e utilizar o perfil da fanpage da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, que hoje conta com 19.400 seguidores, transformando-o em GBS e atualizado neste perfil todo o conteúdo de </a:t>
            </a: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(Marcas e </a:t>
            </a:r>
            <a:r>
              <a:rPr lang="pt-BR" sz="2400" dirty="0" err="1">
                <a:sym typeface="Lato"/>
              </a:rPr>
              <a:t>C</a:t>
            </a:r>
            <a:r>
              <a:rPr lang="pt-BR" sz="2400" dirty="0" err="1" smtClean="0">
                <a:sym typeface="Lato"/>
              </a:rPr>
              <a:t>osmecêutica</a:t>
            </a:r>
            <a:r>
              <a:rPr lang="pt-BR" sz="2400" dirty="0" smtClean="0">
                <a:sym typeface="Lato"/>
              </a:rPr>
              <a:t>) e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.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Ação</a:t>
            </a: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Renomear a fanpage de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 para GBS: </a:t>
            </a:r>
            <a:r>
              <a:rPr lang="pt-BR" sz="2400" dirty="0" err="1" smtClean="0">
                <a:sym typeface="Lato"/>
              </a:rPr>
              <a:t>Nutriex-Biotropic</a:t>
            </a: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Atualizar informações sobre a empresa e marcas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Produção de conteúdo para atualizações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Patrocínio de posts para seguidores e público alvo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786934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Facebook: GBS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4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912442"/>
            <a:ext cx="10543694" cy="4875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Estratégia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Sugerimos utilizar o perfil do 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 smtClean="0">
                <a:sym typeface="Lato"/>
              </a:rPr>
              <a:t> da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, que hoje conta com 4.226 seguidores, transformando-o em GBS e atualizando todo o conteúdo de </a:t>
            </a: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(Marcas e </a:t>
            </a:r>
            <a:r>
              <a:rPr lang="pt-BR" sz="2400" dirty="0" err="1">
                <a:sym typeface="Lato"/>
              </a:rPr>
              <a:t>C</a:t>
            </a:r>
            <a:r>
              <a:rPr lang="pt-BR" sz="2400" dirty="0" err="1" smtClean="0">
                <a:sym typeface="Lato"/>
              </a:rPr>
              <a:t>osmecêutica</a:t>
            </a:r>
            <a:r>
              <a:rPr lang="pt-BR" sz="2400" dirty="0" smtClean="0">
                <a:sym typeface="Lato"/>
              </a:rPr>
              <a:t>),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 e Bebê Natureza neste perfil.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Ação</a:t>
            </a:r>
          </a:p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Renomear o perfil para GBS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Atualizar informações sobre a empresa e marcas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Produção de conteúdo para atualizações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Patrocínio de posts para seguidores e público alvo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786934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err="1" smtClean="0"/>
              <a:t>Instagram</a:t>
            </a:r>
            <a:r>
              <a:rPr lang="pt-BR" dirty="0" smtClean="0"/>
              <a:t>: GBS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5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320785"/>
            <a:ext cx="10543694" cy="4875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Redes Sociais GBS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Após renomearmos Fanpage e 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 smtClean="0">
                <a:sym typeface="Lato"/>
              </a:rPr>
              <a:t> da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 para GBS e mantermos a fanpage de Bebê Natureza, sugerimos a estratégia abaixo: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Conteúdo</a:t>
            </a:r>
            <a:r>
              <a:rPr lang="pt-BR" sz="2400" dirty="0" smtClean="0">
                <a:sym typeface="Lato"/>
              </a:rPr>
              <a:t>: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6 posts por mês (divididos conforme calendário em </a:t>
            </a:r>
            <a:r>
              <a:rPr lang="pt-BR" sz="2400" dirty="0" err="1" smtClean="0">
                <a:sym typeface="Lato"/>
              </a:rPr>
              <a:t>chart</a:t>
            </a:r>
            <a:r>
              <a:rPr lang="pt-BR" sz="2400" dirty="0" smtClean="0">
                <a:sym typeface="Lato"/>
              </a:rPr>
              <a:t> a seguir)</a:t>
            </a: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Mesmos textos e imagens para 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 smtClean="0">
                <a:sym typeface="Lato"/>
              </a:rPr>
              <a:t> e Facebook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Aplicação</a:t>
            </a:r>
            <a:r>
              <a:rPr lang="pt-BR" sz="2400" dirty="0" smtClean="0">
                <a:sym typeface="Lato"/>
              </a:rPr>
              <a:t>: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Posts de </a:t>
            </a:r>
            <a:r>
              <a:rPr lang="pt-BR" sz="2400" dirty="0" err="1" smtClean="0">
                <a:sym typeface="Lato"/>
              </a:rPr>
              <a:t>Biotropic</a:t>
            </a:r>
            <a:r>
              <a:rPr lang="pt-BR" sz="2400" dirty="0" smtClean="0">
                <a:sym typeface="Lato"/>
              </a:rPr>
              <a:t> e </a:t>
            </a:r>
            <a:r>
              <a:rPr lang="pt-BR" sz="2400" dirty="0" err="1" smtClean="0">
                <a:sym typeface="Lato"/>
              </a:rPr>
              <a:t>Nutriex</a:t>
            </a:r>
            <a:r>
              <a:rPr lang="pt-BR" sz="2400" dirty="0" smtClean="0">
                <a:sym typeface="Lato"/>
              </a:rPr>
              <a:t> (marcas e </a:t>
            </a:r>
            <a:r>
              <a:rPr lang="pt-BR" sz="2400" dirty="0" err="1" smtClean="0">
                <a:sym typeface="Lato"/>
              </a:rPr>
              <a:t>cosmecêutica</a:t>
            </a:r>
            <a:r>
              <a:rPr lang="pt-BR" sz="2400" dirty="0" smtClean="0">
                <a:sym typeface="Lato"/>
              </a:rPr>
              <a:t>) postados em IG </a:t>
            </a:r>
            <a:r>
              <a:rPr lang="pt-BR" sz="2400" dirty="0" smtClean="0">
                <a:sym typeface="Lato"/>
              </a:rPr>
              <a:t>GBS </a:t>
            </a:r>
            <a:r>
              <a:rPr lang="pt-BR" sz="2400" dirty="0" smtClean="0">
                <a:sym typeface="Lato"/>
              </a:rPr>
              <a:t>e </a:t>
            </a:r>
            <a:r>
              <a:rPr lang="pt-BR" sz="2400" dirty="0" smtClean="0">
                <a:sym typeface="Lato"/>
              </a:rPr>
              <a:t>FP </a:t>
            </a:r>
            <a:r>
              <a:rPr lang="pt-BR" sz="2400" dirty="0" smtClean="0">
                <a:sym typeface="Lato"/>
              </a:rPr>
              <a:t>GBS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Posts de Bebê Natureza postados em IG </a:t>
            </a:r>
            <a:r>
              <a:rPr lang="pt-BR" sz="2400" dirty="0" smtClean="0">
                <a:sym typeface="Lato"/>
              </a:rPr>
              <a:t>GBS e </a:t>
            </a:r>
            <a:r>
              <a:rPr lang="pt-BR" sz="2400" dirty="0" smtClean="0">
                <a:sym typeface="Lato"/>
              </a:rPr>
              <a:t>FP Bebê Natureza</a:t>
            </a:r>
          </a:p>
        </p:txBody>
      </p:sp>
      <p:sp>
        <p:nvSpPr>
          <p:cNvPr id="203" name="Shape 203"/>
          <p:cNvSpPr/>
          <p:nvPr/>
        </p:nvSpPr>
        <p:spPr>
          <a:xfrm>
            <a:off x="1022663" y="2195277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Divisão de Conteúdo GBS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7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022663" y="2195277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Estratégia de Conteúdo GBS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0" y="3243263"/>
            <a:ext cx="12280793" cy="55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127" y="3320785"/>
            <a:ext cx="10543694" cy="45058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342900" indent="-342900" defTabSz="650240">
              <a:buFont typeface="Wingdings" pitchFamily="2" charset="2"/>
              <a:buChar char="ü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Redes Sociais GBS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Para obtermos maior alcance sugerimos o investimento de Social Media abaixo:</a:t>
            </a:r>
          </a:p>
          <a:p>
            <a:pPr defTabSz="650240"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err="1" smtClean="0">
                <a:sym typeface="Lato"/>
              </a:rPr>
              <a:t>Impulsionamento</a:t>
            </a:r>
            <a:r>
              <a:rPr lang="pt-BR" sz="2400" dirty="0" smtClean="0">
                <a:sym typeface="Lato"/>
              </a:rPr>
              <a:t> de post Fanpage (recorrência </a:t>
            </a:r>
            <a:r>
              <a:rPr lang="pt-BR" sz="2400" dirty="0" err="1" smtClean="0">
                <a:sym typeface="Lato"/>
              </a:rPr>
              <a:t>Instagram</a:t>
            </a:r>
            <a:r>
              <a:rPr lang="pt-BR" sz="2400" dirty="0" smtClean="0">
                <a:sym typeface="Lato"/>
              </a:rPr>
              <a:t>):</a:t>
            </a:r>
            <a:endParaRPr lang="pt-BR" sz="2400" dirty="0" smtClean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R$ 200 por post</a:t>
            </a: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R$ 1.200 por mês (6 posts/mês)</a:t>
            </a: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>
              <a:sym typeface="Lato"/>
            </a:endParaRPr>
          </a:p>
          <a:p>
            <a:pPr marL="342900" indent="-342900" defTabSz="650240">
              <a:buFont typeface="Courier New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Campanha de </a:t>
            </a:r>
            <a:r>
              <a:rPr lang="pt-BR" sz="2400" dirty="0" err="1" smtClean="0">
                <a:sym typeface="Lato"/>
              </a:rPr>
              <a:t>Ads</a:t>
            </a:r>
            <a:r>
              <a:rPr lang="pt-BR" sz="2400" dirty="0" smtClean="0">
                <a:sym typeface="Lato"/>
              </a:rPr>
              <a:t>.</a:t>
            </a:r>
            <a:endParaRPr lang="pt-BR" sz="2400" dirty="0">
              <a:sym typeface="Lato"/>
            </a:endParaRPr>
          </a:p>
          <a:p>
            <a:pPr marL="342900" indent="-342900" defTabSz="650240">
              <a:buFont typeface="Arial" charset="0"/>
              <a:buChar char="•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pt-BR" sz="2400" dirty="0" smtClean="0">
                <a:sym typeface="Lato"/>
              </a:rPr>
              <a:t>Inicialmente, não faremos Campanha de </a:t>
            </a:r>
            <a:r>
              <a:rPr lang="pt-BR" sz="2400" dirty="0" err="1" smtClean="0">
                <a:sym typeface="Lato"/>
              </a:rPr>
              <a:t>Ads</a:t>
            </a:r>
            <a:endParaRPr lang="pt-BR" sz="2400" dirty="0">
              <a:sym typeface="Lato"/>
            </a:endParaRPr>
          </a:p>
          <a:p>
            <a:pPr marL="342900" indent="-342900" defTabSz="650240">
              <a:buFont typeface="Courier New" pitchFamily="49" charset="0"/>
              <a:buChar char="o"/>
              <a:defRPr sz="24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endParaRPr lang="pt-BR" sz="2400" dirty="0" smtClean="0">
              <a:sym typeface="Lato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022663" y="2195277"/>
            <a:ext cx="11318048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00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t-BR" dirty="0" smtClean="0"/>
              <a:t>Patrocínio de posts GBS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6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667</Words>
  <Application>Microsoft Macintosh PowerPoint</Application>
  <PresentationFormat>Personalizar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Calibri</vt:lpstr>
      <vt:lpstr>Calibri Light</vt:lpstr>
      <vt:lpstr>Courier New</vt:lpstr>
      <vt:lpstr>Helvetica</vt:lpstr>
      <vt:lpstr>Helvetica Light</vt:lpstr>
      <vt:lpstr>Lato</vt:lpstr>
      <vt:lpstr>Lato Light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</dc:creator>
  <cp:lastModifiedBy>Maris Harada</cp:lastModifiedBy>
  <cp:revision>57</cp:revision>
  <cp:lastPrinted>2017-04-18T19:59:36Z</cp:lastPrinted>
  <dcterms:modified xsi:type="dcterms:W3CDTF">2017-05-17T15:34:41Z</dcterms:modified>
</cp:coreProperties>
</file>