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8999538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 varScale="1">
        <p:scale>
          <a:sx n="29" d="100"/>
          <a:sy n="29" d="100"/>
        </p:scale>
        <p:origin x="184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2945943"/>
            <a:ext cx="7649607" cy="6266897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9454516"/>
            <a:ext cx="6749654" cy="4345992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6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23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958369"/>
            <a:ext cx="1940525" cy="1525473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958369"/>
            <a:ext cx="5709082" cy="1525473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77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1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4487671"/>
            <a:ext cx="7762102" cy="7487774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12046282"/>
            <a:ext cx="7762102" cy="3937644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0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4791843"/>
            <a:ext cx="3824804" cy="114212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4791843"/>
            <a:ext cx="3824804" cy="114212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958373"/>
            <a:ext cx="7762102" cy="347929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4412664"/>
            <a:ext cx="3807226" cy="2162578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6575242"/>
            <a:ext cx="3807226" cy="96711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4412664"/>
            <a:ext cx="3825976" cy="2162578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6575242"/>
            <a:ext cx="3825976" cy="96711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94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76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78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1200044"/>
            <a:ext cx="2902585" cy="4200155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2591766"/>
            <a:ext cx="4556016" cy="12792138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5400199"/>
            <a:ext cx="2902585" cy="1000453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80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1200044"/>
            <a:ext cx="2902585" cy="4200155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2591766"/>
            <a:ext cx="4556016" cy="12792138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5400199"/>
            <a:ext cx="2902585" cy="1000453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22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958373"/>
            <a:ext cx="776210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4791843"/>
            <a:ext cx="776210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16683952"/>
            <a:ext cx="2024896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CDFDE-2FCB-4493-A2C9-2A9BD7C89C36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16683952"/>
            <a:ext cx="303734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16683952"/>
            <a:ext cx="2024896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AB08-E5C3-4513-9675-390213A1E1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46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2406AAC5-7DFD-4F25-9329-44EF56C66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91"/>
          <a:stretch/>
        </p:blipFill>
        <p:spPr>
          <a:xfrm>
            <a:off x="0" y="4538492"/>
            <a:ext cx="8999538" cy="6601285"/>
          </a:xfrm>
          <a:prstGeom prst="rect">
            <a:avLst/>
          </a:prstGeom>
        </p:spPr>
      </p:pic>
      <p:sp>
        <p:nvSpPr>
          <p:cNvPr id="24" name="Elipse 16">
            <a:extLst>
              <a:ext uri="{FF2B5EF4-FFF2-40B4-BE49-F238E27FC236}">
                <a16:creationId xmlns:a16="http://schemas.microsoft.com/office/drawing/2014/main" id="{9B1DBB4E-18E7-4B22-9EFD-F2D515BDF370}"/>
              </a:ext>
            </a:extLst>
          </p:cNvPr>
          <p:cNvSpPr/>
          <p:nvPr/>
        </p:nvSpPr>
        <p:spPr>
          <a:xfrm rot="10800000">
            <a:off x="-935894" y="3069228"/>
            <a:ext cx="12961185" cy="2841377"/>
          </a:xfrm>
          <a:custGeom>
            <a:avLst/>
            <a:gdLst>
              <a:gd name="connsiteX0" fmla="*/ 0 w 12331072"/>
              <a:gd name="connsiteY0" fmla="*/ 2030836 h 4061671"/>
              <a:gd name="connsiteX1" fmla="*/ 6165536 w 12331072"/>
              <a:gd name="connsiteY1" fmla="*/ 0 h 4061671"/>
              <a:gd name="connsiteX2" fmla="*/ 12331072 w 12331072"/>
              <a:gd name="connsiteY2" fmla="*/ 2030836 h 4061671"/>
              <a:gd name="connsiteX3" fmla="*/ 6165536 w 12331072"/>
              <a:gd name="connsiteY3" fmla="*/ 4061672 h 4061671"/>
              <a:gd name="connsiteX4" fmla="*/ 0 w 12331072"/>
              <a:gd name="connsiteY4" fmla="*/ 2030836 h 4061671"/>
              <a:gd name="connsiteX0" fmla="*/ 811 w 12331883"/>
              <a:gd name="connsiteY0" fmla="*/ 2030836 h 2956473"/>
              <a:gd name="connsiteX1" fmla="*/ 6166347 w 12331883"/>
              <a:gd name="connsiteY1" fmla="*/ 0 h 2956473"/>
              <a:gd name="connsiteX2" fmla="*/ 12331883 w 12331883"/>
              <a:gd name="connsiteY2" fmla="*/ 2030836 h 2956473"/>
              <a:gd name="connsiteX3" fmla="*/ 6500302 w 12331883"/>
              <a:gd name="connsiteY3" fmla="*/ 2940538 h 2956473"/>
              <a:gd name="connsiteX4" fmla="*/ 811 w 12331883"/>
              <a:gd name="connsiteY4" fmla="*/ 2030836 h 2956473"/>
              <a:gd name="connsiteX0" fmla="*/ 1690 w 12332762"/>
              <a:gd name="connsiteY0" fmla="*/ 1641218 h 2566855"/>
              <a:gd name="connsiteX1" fmla="*/ 6027153 w 12332762"/>
              <a:gd name="connsiteY1" fmla="*/ 0 h 2566855"/>
              <a:gd name="connsiteX2" fmla="*/ 12332762 w 12332762"/>
              <a:gd name="connsiteY2" fmla="*/ 1641218 h 2566855"/>
              <a:gd name="connsiteX3" fmla="*/ 6501181 w 12332762"/>
              <a:gd name="connsiteY3" fmla="*/ 2550920 h 2566855"/>
              <a:gd name="connsiteX4" fmla="*/ 1690 w 12332762"/>
              <a:gd name="connsiteY4" fmla="*/ 1641218 h 2566855"/>
              <a:gd name="connsiteX0" fmla="*/ 71001 w 12402073"/>
              <a:gd name="connsiteY0" fmla="*/ 1372028 h 2297665"/>
              <a:gd name="connsiteX1" fmla="*/ 4252172 w 12402073"/>
              <a:gd name="connsiteY1" fmla="*/ 0 h 2297665"/>
              <a:gd name="connsiteX2" fmla="*/ 12402073 w 12402073"/>
              <a:gd name="connsiteY2" fmla="*/ 1372028 h 2297665"/>
              <a:gd name="connsiteX3" fmla="*/ 6570492 w 12402073"/>
              <a:gd name="connsiteY3" fmla="*/ 2281730 h 2297665"/>
              <a:gd name="connsiteX4" fmla="*/ 71001 w 12402073"/>
              <a:gd name="connsiteY4" fmla="*/ 1372028 h 2297665"/>
              <a:gd name="connsiteX0" fmla="*/ 353850 w 12684922"/>
              <a:gd name="connsiteY0" fmla="*/ 1605799 h 2531436"/>
              <a:gd name="connsiteX1" fmla="*/ 3009783 w 12684922"/>
              <a:gd name="connsiteY1" fmla="*/ 0 h 2531436"/>
              <a:gd name="connsiteX2" fmla="*/ 12684922 w 12684922"/>
              <a:gd name="connsiteY2" fmla="*/ 1605799 h 2531436"/>
              <a:gd name="connsiteX3" fmla="*/ 6853341 w 12684922"/>
              <a:gd name="connsiteY3" fmla="*/ 2515501 h 2531436"/>
              <a:gd name="connsiteX4" fmla="*/ 353850 w 12684922"/>
              <a:gd name="connsiteY4" fmla="*/ 1605799 h 25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4922" h="2531436">
                <a:moveTo>
                  <a:pt x="353850" y="1605799"/>
                </a:moveTo>
                <a:cubicBezTo>
                  <a:pt x="-286743" y="1186549"/>
                  <a:pt x="-395349" y="0"/>
                  <a:pt x="3009783" y="0"/>
                </a:cubicBezTo>
                <a:cubicBezTo>
                  <a:pt x="6414915" y="0"/>
                  <a:pt x="12684922" y="484199"/>
                  <a:pt x="12684922" y="1605799"/>
                </a:cubicBezTo>
                <a:cubicBezTo>
                  <a:pt x="12684922" y="2727399"/>
                  <a:pt x="10258473" y="2515501"/>
                  <a:pt x="6853341" y="2515501"/>
                </a:cubicBezTo>
                <a:cubicBezTo>
                  <a:pt x="3448209" y="2515501"/>
                  <a:pt x="994443" y="2025049"/>
                  <a:pt x="353850" y="16057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5A3B59-9233-4B35-B55A-9E5C55C7E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6" t="13833" r="18232" b="51203"/>
          <a:stretch/>
        </p:blipFill>
        <p:spPr>
          <a:xfrm>
            <a:off x="1" y="-1714259"/>
            <a:ext cx="8999538" cy="48331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14AE33-780A-4F78-8C82-2992E41E8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259"/>
            <a:ext cx="2307263" cy="12978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A1C832E-64A6-4C66-B18D-13DB3892543B}"/>
              </a:ext>
            </a:extLst>
          </p:cNvPr>
          <p:cNvSpPr txBox="1"/>
          <p:nvPr/>
        </p:nvSpPr>
        <p:spPr>
          <a:xfrm>
            <a:off x="2679405" y="-1180581"/>
            <a:ext cx="6411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Torus SemiBold" panose="00000700000000000000" pitchFamily="50" charset="0"/>
              </a:rPr>
              <a:t>somos	entregamos	Ensinamos	Compartilhamos	quer fazer parte?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CF921D-CABD-43BF-A5E9-5E39D7C71D33}"/>
              </a:ext>
            </a:extLst>
          </p:cNvPr>
          <p:cNvSpPr/>
          <p:nvPr/>
        </p:nvSpPr>
        <p:spPr>
          <a:xfrm>
            <a:off x="0" y="-1714259"/>
            <a:ext cx="8999538" cy="46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B13779-C7C4-44D8-A0D8-320B6E657468}"/>
              </a:ext>
            </a:extLst>
          </p:cNvPr>
          <p:cNvSpPr txBox="1"/>
          <p:nvPr/>
        </p:nvSpPr>
        <p:spPr>
          <a:xfrm>
            <a:off x="2708938" y="-1682468"/>
            <a:ext cx="7702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AC42E6"/>
                </a:solidFill>
                <a:latin typeface="Torus SemiBold" panose="00000700000000000000" pitchFamily="50" charset="0"/>
              </a:rPr>
              <a:t>Login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7978FFB-BA00-4705-A8F6-49963C4CF09D}"/>
              </a:ext>
            </a:extLst>
          </p:cNvPr>
          <p:cNvSpPr/>
          <p:nvPr/>
        </p:nvSpPr>
        <p:spPr>
          <a:xfrm>
            <a:off x="3486297" y="-1612007"/>
            <a:ext cx="1368056" cy="240992"/>
          </a:xfrm>
          <a:prstGeom prst="rect">
            <a:avLst/>
          </a:prstGeom>
          <a:solidFill>
            <a:schemeClr val="bg1"/>
          </a:solidFill>
          <a:ln>
            <a:solidFill>
              <a:srgbClr val="AC4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3683DD-3846-49C5-BD81-1B08C727E810}"/>
              </a:ext>
            </a:extLst>
          </p:cNvPr>
          <p:cNvSpPr txBox="1"/>
          <p:nvPr/>
        </p:nvSpPr>
        <p:spPr>
          <a:xfrm>
            <a:off x="5192233" y="-1682613"/>
            <a:ext cx="7702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AC42E6"/>
                </a:solidFill>
                <a:latin typeface="Torus SemiBold" panose="00000700000000000000" pitchFamily="50" charset="0"/>
              </a:rPr>
              <a:t>Senha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A35C168-7883-4161-B3B8-9573CDDFEBA9}"/>
              </a:ext>
            </a:extLst>
          </p:cNvPr>
          <p:cNvSpPr/>
          <p:nvPr/>
        </p:nvSpPr>
        <p:spPr>
          <a:xfrm>
            <a:off x="5962504" y="-1607878"/>
            <a:ext cx="1368056" cy="240992"/>
          </a:xfrm>
          <a:prstGeom prst="rect">
            <a:avLst/>
          </a:prstGeom>
          <a:solidFill>
            <a:schemeClr val="bg1"/>
          </a:solidFill>
          <a:ln>
            <a:solidFill>
              <a:srgbClr val="AC4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21CAD6E-1580-443F-87E1-E31986E5D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087" y="-114318"/>
            <a:ext cx="9144000" cy="64992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Inteligência atuarial aplicada ao seu negócio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E9C96725-F841-4CD5-A648-C547D19F5CD4}"/>
              </a:ext>
            </a:extLst>
          </p:cNvPr>
          <p:cNvSpPr txBox="1">
            <a:spLocks/>
          </p:cNvSpPr>
          <p:nvPr/>
        </p:nvSpPr>
        <p:spPr>
          <a:xfrm>
            <a:off x="921487" y="535604"/>
            <a:ext cx="7315201" cy="649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  <a:latin typeface="Antipasto Pro Extralight" panose="02000506020000020004" pitchFamily="2" charset="0"/>
              </a:rPr>
              <a:t>Saiba como a </a:t>
            </a:r>
            <a:r>
              <a:rPr lang="pt-BR" sz="3200" dirty="0">
                <a:solidFill>
                  <a:schemeClr val="bg1"/>
                </a:solidFill>
                <a:latin typeface="Torus SemiBold" panose="00000700000000000000" pitchFamily="50" charset="0"/>
              </a:rPr>
              <a:t>prospera</a:t>
            </a:r>
            <a:r>
              <a:rPr lang="pt-BR" sz="3200" dirty="0">
                <a:solidFill>
                  <a:schemeClr val="bg1"/>
                </a:solidFill>
                <a:latin typeface="Antipasto Pro Extralight" panose="02000506020000020004" pitchFamily="2" charset="0"/>
              </a:rPr>
              <a:t> aplica inteligência atuarial para fazer seu negócio prosperar na saúde suplementar</a:t>
            </a:r>
          </a:p>
          <a:p>
            <a:endParaRPr lang="pt-BR" sz="3200" dirty="0">
              <a:solidFill>
                <a:schemeClr val="bg1"/>
              </a:solidFill>
              <a:latin typeface="Antipasto Pro Extralight" panose="02000506020000020004" pitchFamily="2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10BCB6B-2085-4BC7-871A-1E015052E795}"/>
              </a:ext>
            </a:extLst>
          </p:cNvPr>
          <p:cNvSpPr/>
          <p:nvPr/>
        </p:nvSpPr>
        <p:spPr>
          <a:xfrm>
            <a:off x="-2901187" y="1835448"/>
            <a:ext cx="12331883" cy="2956473"/>
          </a:xfrm>
          <a:custGeom>
            <a:avLst/>
            <a:gdLst>
              <a:gd name="connsiteX0" fmla="*/ 0 w 12331072"/>
              <a:gd name="connsiteY0" fmla="*/ 2030836 h 4061671"/>
              <a:gd name="connsiteX1" fmla="*/ 6165536 w 12331072"/>
              <a:gd name="connsiteY1" fmla="*/ 0 h 4061671"/>
              <a:gd name="connsiteX2" fmla="*/ 12331072 w 12331072"/>
              <a:gd name="connsiteY2" fmla="*/ 2030836 h 4061671"/>
              <a:gd name="connsiteX3" fmla="*/ 6165536 w 12331072"/>
              <a:gd name="connsiteY3" fmla="*/ 4061672 h 4061671"/>
              <a:gd name="connsiteX4" fmla="*/ 0 w 12331072"/>
              <a:gd name="connsiteY4" fmla="*/ 2030836 h 4061671"/>
              <a:gd name="connsiteX0" fmla="*/ 811 w 12331883"/>
              <a:gd name="connsiteY0" fmla="*/ 2030836 h 2956473"/>
              <a:gd name="connsiteX1" fmla="*/ 6166347 w 12331883"/>
              <a:gd name="connsiteY1" fmla="*/ 0 h 2956473"/>
              <a:gd name="connsiteX2" fmla="*/ 12331883 w 12331883"/>
              <a:gd name="connsiteY2" fmla="*/ 2030836 h 2956473"/>
              <a:gd name="connsiteX3" fmla="*/ 6500302 w 12331883"/>
              <a:gd name="connsiteY3" fmla="*/ 2940538 h 2956473"/>
              <a:gd name="connsiteX4" fmla="*/ 811 w 12331883"/>
              <a:gd name="connsiteY4" fmla="*/ 2030836 h 295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1883" h="2956473">
                <a:moveTo>
                  <a:pt x="811" y="2030836"/>
                </a:moveTo>
                <a:cubicBezTo>
                  <a:pt x="-54848" y="1540746"/>
                  <a:pt x="2761215" y="0"/>
                  <a:pt x="6166347" y="0"/>
                </a:cubicBezTo>
                <a:cubicBezTo>
                  <a:pt x="9571479" y="0"/>
                  <a:pt x="12331883" y="909236"/>
                  <a:pt x="12331883" y="2030836"/>
                </a:cubicBezTo>
                <a:cubicBezTo>
                  <a:pt x="12331883" y="3152436"/>
                  <a:pt x="9905434" y="2940538"/>
                  <a:pt x="6500302" y="2940538"/>
                </a:cubicBezTo>
                <a:cubicBezTo>
                  <a:pt x="3095170" y="2940538"/>
                  <a:pt x="56470" y="2520926"/>
                  <a:pt x="811" y="20308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0E96120-957B-45B6-B2AC-5017D69F48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26293" r="34619" b="36481"/>
          <a:stretch/>
        </p:blipFill>
        <p:spPr>
          <a:xfrm>
            <a:off x="601943" y="2261127"/>
            <a:ext cx="1968884" cy="2680461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7DD523F1-53AC-46B8-B54A-F5C24121A8D9}"/>
              </a:ext>
            </a:extLst>
          </p:cNvPr>
          <p:cNvSpPr txBox="1">
            <a:spLocks/>
          </p:cNvSpPr>
          <p:nvPr/>
        </p:nvSpPr>
        <p:spPr>
          <a:xfrm>
            <a:off x="3611368" y="2824075"/>
            <a:ext cx="4991943" cy="223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976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952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9929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9905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9881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9857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834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0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Antipasto Pro " panose="02000506020000020004" pitchFamily="2" charset="0"/>
              </a:rPr>
              <a:t>Conheça aplicações concretas sobre novos modelos de remuneração e os benefícios para sua organização e saiba como desenvolver produtos sob medida para o mercado que você atua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15D40691-F51B-41D8-A510-0915BC8B696C}"/>
              </a:ext>
            </a:extLst>
          </p:cNvPr>
          <p:cNvSpPr txBox="1">
            <a:spLocks/>
          </p:cNvSpPr>
          <p:nvPr/>
        </p:nvSpPr>
        <p:spPr>
          <a:xfrm>
            <a:off x="547301" y="6673932"/>
            <a:ext cx="7952643" cy="4179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976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952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9929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9905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9881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9857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834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0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Quer conhecer os custos de mercado dos planos de saúde? (link ACPS)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 err="1">
                <a:solidFill>
                  <a:schemeClr val="bg1"/>
                </a:solidFill>
                <a:latin typeface="Antipasto Pro " panose="02000506020000020004" pitchFamily="2" charset="0"/>
              </a:rPr>
              <a:t>Enteder</a:t>
            </a:r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 a inflação médica do seu plano? (link artigo técnico inflação médica)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Entender o </a:t>
            </a:r>
            <a:r>
              <a:rPr lang="pt-BR" sz="3200" dirty="0" err="1">
                <a:solidFill>
                  <a:schemeClr val="bg1"/>
                </a:solidFill>
                <a:latin typeface="Antipasto Pro " panose="02000506020000020004" pitchFamily="2" charset="0"/>
              </a:rPr>
              <a:t>compartamento</a:t>
            </a:r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 dos principais indicadores das operadoras? (BI novo)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Implantar gestão de risco de subscrição no seu negócio? (novo produto)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Na prospera você encontra resposta para tudo isso e muito mais</a:t>
            </a:r>
          </a:p>
        </p:txBody>
      </p:sp>
    </p:spTree>
    <p:extLst>
      <p:ext uri="{BB962C8B-B14F-4D97-AF65-F5344CB8AC3E}">
        <p14:creationId xmlns:p14="http://schemas.microsoft.com/office/powerpoint/2010/main" val="117623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2406AAC5-7DFD-4F25-9329-44EF56C66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91"/>
          <a:stretch/>
        </p:blipFill>
        <p:spPr>
          <a:xfrm>
            <a:off x="0" y="4538492"/>
            <a:ext cx="8999538" cy="6601285"/>
          </a:xfrm>
          <a:prstGeom prst="rect">
            <a:avLst/>
          </a:prstGeom>
        </p:spPr>
      </p:pic>
      <p:sp>
        <p:nvSpPr>
          <p:cNvPr id="24" name="Elipse 16">
            <a:extLst>
              <a:ext uri="{FF2B5EF4-FFF2-40B4-BE49-F238E27FC236}">
                <a16:creationId xmlns:a16="http://schemas.microsoft.com/office/drawing/2014/main" id="{9B1DBB4E-18E7-4B22-9EFD-F2D515BDF370}"/>
              </a:ext>
            </a:extLst>
          </p:cNvPr>
          <p:cNvSpPr/>
          <p:nvPr/>
        </p:nvSpPr>
        <p:spPr>
          <a:xfrm rot="10800000">
            <a:off x="-935894" y="3069228"/>
            <a:ext cx="12961185" cy="2841377"/>
          </a:xfrm>
          <a:custGeom>
            <a:avLst/>
            <a:gdLst>
              <a:gd name="connsiteX0" fmla="*/ 0 w 12331072"/>
              <a:gd name="connsiteY0" fmla="*/ 2030836 h 4061671"/>
              <a:gd name="connsiteX1" fmla="*/ 6165536 w 12331072"/>
              <a:gd name="connsiteY1" fmla="*/ 0 h 4061671"/>
              <a:gd name="connsiteX2" fmla="*/ 12331072 w 12331072"/>
              <a:gd name="connsiteY2" fmla="*/ 2030836 h 4061671"/>
              <a:gd name="connsiteX3" fmla="*/ 6165536 w 12331072"/>
              <a:gd name="connsiteY3" fmla="*/ 4061672 h 4061671"/>
              <a:gd name="connsiteX4" fmla="*/ 0 w 12331072"/>
              <a:gd name="connsiteY4" fmla="*/ 2030836 h 4061671"/>
              <a:gd name="connsiteX0" fmla="*/ 811 w 12331883"/>
              <a:gd name="connsiteY0" fmla="*/ 2030836 h 2956473"/>
              <a:gd name="connsiteX1" fmla="*/ 6166347 w 12331883"/>
              <a:gd name="connsiteY1" fmla="*/ 0 h 2956473"/>
              <a:gd name="connsiteX2" fmla="*/ 12331883 w 12331883"/>
              <a:gd name="connsiteY2" fmla="*/ 2030836 h 2956473"/>
              <a:gd name="connsiteX3" fmla="*/ 6500302 w 12331883"/>
              <a:gd name="connsiteY3" fmla="*/ 2940538 h 2956473"/>
              <a:gd name="connsiteX4" fmla="*/ 811 w 12331883"/>
              <a:gd name="connsiteY4" fmla="*/ 2030836 h 2956473"/>
              <a:gd name="connsiteX0" fmla="*/ 1690 w 12332762"/>
              <a:gd name="connsiteY0" fmla="*/ 1641218 h 2566855"/>
              <a:gd name="connsiteX1" fmla="*/ 6027153 w 12332762"/>
              <a:gd name="connsiteY1" fmla="*/ 0 h 2566855"/>
              <a:gd name="connsiteX2" fmla="*/ 12332762 w 12332762"/>
              <a:gd name="connsiteY2" fmla="*/ 1641218 h 2566855"/>
              <a:gd name="connsiteX3" fmla="*/ 6501181 w 12332762"/>
              <a:gd name="connsiteY3" fmla="*/ 2550920 h 2566855"/>
              <a:gd name="connsiteX4" fmla="*/ 1690 w 12332762"/>
              <a:gd name="connsiteY4" fmla="*/ 1641218 h 2566855"/>
              <a:gd name="connsiteX0" fmla="*/ 71001 w 12402073"/>
              <a:gd name="connsiteY0" fmla="*/ 1372028 h 2297665"/>
              <a:gd name="connsiteX1" fmla="*/ 4252172 w 12402073"/>
              <a:gd name="connsiteY1" fmla="*/ 0 h 2297665"/>
              <a:gd name="connsiteX2" fmla="*/ 12402073 w 12402073"/>
              <a:gd name="connsiteY2" fmla="*/ 1372028 h 2297665"/>
              <a:gd name="connsiteX3" fmla="*/ 6570492 w 12402073"/>
              <a:gd name="connsiteY3" fmla="*/ 2281730 h 2297665"/>
              <a:gd name="connsiteX4" fmla="*/ 71001 w 12402073"/>
              <a:gd name="connsiteY4" fmla="*/ 1372028 h 2297665"/>
              <a:gd name="connsiteX0" fmla="*/ 353850 w 12684922"/>
              <a:gd name="connsiteY0" fmla="*/ 1605799 h 2531436"/>
              <a:gd name="connsiteX1" fmla="*/ 3009783 w 12684922"/>
              <a:gd name="connsiteY1" fmla="*/ 0 h 2531436"/>
              <a:gd name="connsiteX2" fmla="*/ 12684922 w 12684922"/>
              <a:gd name="connsiteY2" fmla="*/ 1605799 h 2531436"/>
              <a:gd name="connsiteX3" fmla="*/ 6853341 w 12684922"/>
              <a:gd name="connsiteY3" fmla="*/ 2515501 h 2531436"/>
              <a:gd name="connsiteX4" fmla="*/ 353850 w 12684922"/>
              <a:gd name="connsiteY4" fmla="*/ 1605799 h 25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4922" h="2531436">
                <a:moveTo>
                  <a:pt x="353850" y="1605799"/>
                </a:moveTo>
                <a:cubicBezTo>
                  <a:pt x="-286743" y="1186549"/>
                  <a:pt x="-395349" y="0"/>
                  <a:pt x="3009783" y="0"/>
                </a:cubicBezTo>
                <a:cubicBezTo>
                  <a:pt x="6414915" y="0"/>
                  <a:pt x="12684922" y="484199"/>
                  <a:pt x="12684922" y="1605799"/>
                </a:cubicBezTo>
                <a:cubicBezTo>
                  <a:pt x="12684922" y="2727399"/>
                  <a:pt x="10258473" y="2515501"/>
                  <a:pt x="6853341" y="2515501"/>
                </a:cubicBezTo>
                <a:cubicBezTo>
                  <a:pt x="3448209" y="2515501"/>
                  <a:pt x="994443" y="2025049"/>
                  <a:pt x="353850" y="16057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5A3B59-9233-4B35-B55A-9E5C55C7E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6" t="13833" r="18232" b="51203"/>
          <a:stretch/>
        </p:blipFill>
        <p:spPr>
          <a:xfrm>
            <a:off x="1" y="-1714259"/>
            <a:ext cx="8999538" cy="48331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14AE33-780A-4F78-8C82-2992E41E8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259"/>
            <a:ext cx="2307263" cy="12978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A1C832E-64A6-4C66-B18D-13DB3892543B}"/>
              </a:ext>
            </a:extLst>
          </p:cNvPr>
          <p:cNvSpPr txBox="1"/>
          <p:nvPr/>
        </p:nvSpPr>
        <p:spPr>
          <a:xfrm>
            <a:off x="2679405" y="-1180581"/>
            <a:ext cx="6411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Torus SemiBold" panose="00000700000000000000" pitchFamily="50" charset="0"/>
              </a:rPr>
              <a:t>somos	entregamos	Ensinamos	Compartilhamos	quer fazer parte?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CF921D-CABD-43BF-A5E9-5E39D7C71D33}"/>
              </a:ext>
            </a:extLst>
          </p:cNvPr>
          <p:cNvSpPr/>
          <p:nvPr/>
        </p:nvSpPr>
        <p:spPr>
          <a:xfrm>
            <a:off x="0" y="-1714259"/>
            <a:ext cx="8999538" cy="46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B13779-C7C4-44D8-A0D8-320B6E657468}"/>
              </a:ext>
            </a:extLst>
          </p:cNvPr>
          <p:cNvSpPr txBox="1"/>
          <p:nvPr/>
        </p:nvSpPr>
        <p:spPr>
          <a:xfrm>
            <a:off x="2708938" y="-1682468"/>
            <a:ext cx="7702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AC42E6"/>
                </a:solidFill>
                <a:latin typeface="Torus SemiBold" panose="00000700000000000000" pitchFamily="50" charset="0"/>
              </a:rPr>
              <a:t>Login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7978FFB-BA00-4705-A8F6-49963C4CF09D}"/>
              </a:ext>
            </a:extLst>
          </p:cNvPr>
          <p:cNvSpPr/>
          <p:nvPr/>
        </p:nvSpPr>
        <p:spPr>
          <a:xfrm>
            <a:off x="3486297" y="-1612007"/>
            <a:ext cx="1368056" cy="240992"/>
          </a:xfrm>
          <a:prstGeom prst="rect">
            <a:avLst/>
          </a:prstGeom>
          <a:solidFill>
            <a:schemeClr val="bg1"/>
          </a:solidFill>
          <a:ln>
            <a:solidFill>
              <a:srgbClr val="AC4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3683DD-3846-49C5-BD81-1B08C727E810}"/>
              </a:ext>
            </a:extLst>
          </p:cNvPr>
          <p:cNvSpPr txBox="1"/>
          <p:nvPr/>
        </p:nvSpPr>
        <p:spPr>
          <a:xfrm>
            <a:off x="5192233" y="-1682613"/>
            <a:ext cx="7702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AC42E6"/>
                </a:solidFill>
                <a:latin typeface="Torus SemiBold" panose="00000700000000000000" pitchFamily="50" charset="0"/>
              </a:rPr>
              <a:t>Senha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A35C168-7883-4161-B3B8-9573CDDFEBA9}"/>
              </a:ext>
            </a:extLst>
          </p:cNvPr>
          <p:cNvSpPr/>
          <p:nvPr/>
        </p:nvSpPr>
        <p:spPr>
          <a:xfrm>
            <a:off x="5962504" y="-1607878"/>
            <a:ext cx="1368056" cy="240992"/>
          </a:xfrm>
          <a:prstGeom prst="rect">
            <a:avLst/>
          </a:prstGeom>
          <a:solidFill>
            <a:schemeClr val="bg1"/>
          </a:solidFill>
          <a:ln>
            <a:solidFill>
              <a:srgbClr val="AC4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21CAD6E-1580-443F-87E1-E31986E5D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087" y="-114318"/>
            <a:ext cx="9144000" cy="64992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Inteligência regulatória aplicada ao seu negócio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E9C96725-F841-4CD5-A648-C547D19F5CD4}"/>
              </a:ext>
            </a:extLst>
          </p:cNvPr>
          <p:cNvSpPr txBox="1">
            <a:spLocks/>
          </p:cNvSpPr>
          <p:nvPr/>
        </p:nvSpPr>
        <p:spPr>
          <a:xfrm>
            <a:off x="921487" y="535603"/>
            <a:ext cx="7315201" cy="962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  <a:latin typeface="Antipasto Pro Extralight" panose="02000506020000020004" pitchFamily="2" charset="0"/>
              </a:rPr>
              <a:t>Saiba como a </a:t>
            </a:r>
            <a:r>
              <a:rPr lang="pt-BR" sz="3200" dirty="0">
                <a:solidFill>
                  <a:schemeClr val="bg1"/>
                </a:solidFill>
                <a:latin typeface="Torus SemiBold" panose="00000700000000000000" pitchFamily="50" charset="0"/>
              </a:rPr>
              <a:t>prospera</a:t>
            </a:r>
            <a:r>
              <a:rPr lang="pt-BR" sz="3200" dirty="0">
                <a:solidFill>
                  <a:schemeClr val="bg1"/>
                </a:solidFill>
                <a:latin typeface="Antipasto Pro Extralight" panose="02000506020000020004" pitchFamily="2" charset="0"/>
              </a:rPr>
              <a:t> gera impacto na sua operação a partir da análise preditiva da regulamentação  de saúde e aconselhamento assertivo para seus negócios</a:t>
            </a:r>
          </a:p>
          <a:p>
            <a:endParaRPr lang="pt-BR" sz="3200" dirty="0">
              <a:solidFill>
                <a:schemeClr val="bg1"/>
              </a:solidFill>
              <a:latin typeface="Antipasto Pro Extralight" panose="02000506020000020004" pitchFamily="2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10BCB6B-2085-4BC7-871A-1E015052E795}"/>
              </a:ext>
            </a:extLst>
          </p:cNvPr>
          <p:cNvSpPr/>
          <p:nvPr/>
        </p:nvSpPr>
        <p:spPr>
          <a:xfrm>
            <a:off x="-2901187" y="1835448"/>
            <a:ext cx="12331883" cy="2956473"/>
          </a:xfrm>
          <a:custGeom>
            <a:avLst/>
            <a:gdLst>
              <a:gd name="connsiteX0" fmla="*/ 0 w 12331072"/>
              <a:gd name="connsiteY0" fmla="*/ 2030836 h 4061671"/>
              <a:gd name="connsiteX1" fmla="*/ 6165536 w 12331072"/>
              <a:gd name="connsiteY1" fmla="*/ 0 h 4061671"/>
              <a:gd name="connsiteX2" fmla="*/ 12331072 w 12331072"/>
              <a:gd name="connsiteY2" fmla="*/ 2030836 h 4061671"/>
              <a:gd name="connsiteX3" fmla="*/ 6165536 w 12331072"/>
              <a:gd name="connsiteY3" fmla="*/ 4061672 h 4061671"/>
              <a:gd name="connsiteX4" fmla="*/ 0 w 12331072"/>
              <a:gd name="connsiteY4" fmla="*/ 2030836 h 4061671"/>
              <a:gd name="connsiteX0" fmla="*/ 811 w 12331883"/>
              <a:gd name="connsiteY0" fmla="*/ 2030836 h 2956473"/>
              <a:gd name="connsiteX1" fmla="*/ 6166347 w 12331883"/>
              <a:gd name="connsiteY1" fmla="*/ 0 h 2956473"/>
              <a:gd name="connsiteX2" fmla="*/ 12331883 w 12331883"/>
              <a:gd name="connsiteY2" fmla="*/ 2030836 h 2956473"/>
              <a:gd name="connsiteX3" fmla="*/ 6500302 w 12331883"/>
              <a:gd name="connsiteY3" fmla="*/ 2940538 h 2956473"/>
              <a:gd name="connsiteX4" fmla="*/ 811 w 12331883"/>
              <a:gd name="connsiteY4" fmla="*/ 2030836 h 295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1883" h="2956473">
                <a:moveTo>
                  <a:pt x="811" y="2030836"/>
                </a:moveTo>
                <a:cubicBezTo>
                  <a:pt x="-54848" y="1540746"/>
                  <a:pt x="2761215" y="0"/>
                  <a:pt x="6166347" y="0"/>
                </a:cubicBezTo>
                <a:cubicBezTo>
                  <a:pt x="9571479" y="0"/>
                  <a:pt x="12331883" y="909236"/>
                  <a:pt x="12331883" y="2030836"/>
                </a:cubicBezTo>
                <a:cubicBezTo>
                  <a:pt x="12331883" y="3152436"/>
                  <a:pt x="9905434" y="2940538"/>
                  <a:pt x="6500302" y="2940538"/>
                </a:cubicBezTo>
                <a:cubicBezTo>
                  <a:pt x="3095170" y="2940538"/>
                  <a:pt x="56470" y="2520926"/>
                  <a:pt x="811" y="20308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0E96120-957B-45B6-B2AC-5017D69F48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26293" r="34619" b="36481"/>
          <a:stretch/>
        </p:blipFill>
        <p:spPr>
          <a:xfrm>
            <a:off x="601943" y="2261127"/>
            <a:ext cx="1968884" cy="2680461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7DD523F1-53AC-46B8-B54A-F5C24121A8D9}"/>
              </a:ext>
            </a:extLst>
          </p:cNvPr>
          <p:cNvSpPr txBox="1">
            <a:spLocks/>
          </p:cNvSpPr>
          <p:nvPr/>
        </p:nvSpPr>
        <p:spPr>
          <a:xfrm>
            <a:off x="3611368" y="2824075"/>
            <a:ext cx="4991943" cy="223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976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952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9929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9905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9881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9857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834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0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Antipasto Pro " panose="02000506020000020004" pitchFamily="2" charset="0"/>
              </a:rPr>
              <a:t>Conheça aplicações concretas sobre novos modelos de remuneração e os benefícios para sua organização e saiba como desenvolver produtos sob medida para o mercado que você atua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15D40691-F51B-41D8-A510-0915BC8B696C}"/>
              </a:ext>
            </a:extLst>
          </p:cNvPr>
          <p:cNvSpPr txBox="1">
            <a:spLocks/>
          </p:cNvSpPr>
          <p:nvPr/>
        </p:nvSpPr>
        <p:spPr>
          <a:xfrm>
            <a:off x="547301" y="6673932"/>
            <a:ext cx="7952643" cy="4179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976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952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9929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9905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9881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9857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834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0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Quer conhecer os custos de mercado dos planos de saúde? (link ACPS)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 err="1">
                <a:solidFill>
                  <a:schemeClr val="bg1"/>
                </a:solidFill>
                <a:latin typeface="Antipasto Pro " panose="02000506020000020004" pitchFamily="2" charset="0"/>
              </a:rPr>
              <a:t>Enteder</a:t>
            </a:r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 a inflação médica do seu plano? (link artigo técnico inflação médica)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Entender o </a:t>
            </a:r>
            <a:r>
              <a:rPr lang="pt-BR" sz="3200" dirty="0" err="1">
                <a:solidFill>
                  <a:schemeClr val="bg1"/>
                </a:solidFill>
                <a:latin typeface="Antipasto Pro " panose="02000506020000020004" pitchFamily="2" charset="0"/>
              </a:rPr>
              <a:t>compartamento</a:t>
            </a:r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 dos principais indicadores das operadoras? (BI novo)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Implantar gestão de risco de subscrição no seu negócio? (novo produto)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Na prospera você encontra resposta para tudo isso e muito mais</a:t>
            </a:r>
          </a:p>
        </p:txBody>
      </p:sp>
    </p:spTree>
    <p:extLst>
      <p:ext uri="{BB962C8B-B14F-4D97-AF65-F5344CB8AC3E}">
        <p14:creationId xmlns:p14="http://schemas.microsoft.com/office/powerpoint/2010/main" val="274996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2406AAC5-7DFD-4F25-9329-44EF56C66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91"/>
          <a:stretch/>
        </p:blipFill>
        <p:spPr>
          <a:xfrm>
            <a:off x="0" y="2240564"/>
            <a:ext cx="8999538" cy="6601285"/>
          </a:xfrm>
          <a:prstGeom prst="rect">
            <a:avLst/>
          </a:prstGeom>
        </p:spPr>
      </p:pic>
      <p:sp>
        <p:nvSpPr>
          <p:cNvPr id="24" name="Elipse 16">
            <a:extLst>
              <a:ext uri="{FF2B5EF4-FFF2-40B4-BE49-F238E27FC236}">
                <a16:creationId xmlns:a16="http://schemas.microsoft.com/office/drawing/2014/main" id="{9B1DBB4E-18E7-4B22-9EFD-F2D515BDF370}"/>
              </a:ext>
            </a:extLst>
          </p:cNvPr>
          <p:cNvSpPr/>
          <p:nvPr/>
        </p:nvSpPr>
        <p:spPr>
          <a:xfrm rot="10800000">
            <a:off x="-935894" y="771300"/>
            <a:ext cx="12961185" cy="2841377"/>
          </a:xfrm>
          <a:custGeom>
            <a:avLst/>
            <a:gdLst>
              <a:gd name="connsiteX0" fmla="*/ 0 w 12331072"/>
              <a:gd name="connsiteY0" fmla="*/ 2030836 h 4061671"/>
              <a:gd name="connsiteX1" fmla="*/ 6165536 w 12331072"/>
              <a:gd name="connsiteY1" fmla="*/ 0 h 4061671"/>
              <a:gd name="connsiteX2" fmla="*/ 12331072 w 12331072"/>
              <a:gd name="connsiteY2" fmla="*/ 2030836 h 4061671"/>
              <a:gd name="connsiteX3" fmla="*/ 6165536 w 12331072"/>
              <a:gd name="connsiteY3" fmla="*/ 4061672 h 4061671"/>
              <a:gd name="connsiteX4" fmla="*/ 0 w 12331072"/>
              <a:gd name="connsiteY4" fmla="*/ 2030836 h 4061671"/>
              <a:gd name="connsiteX0" fmla="*/ 811 w 12331883"/>
              <a:gd name="connsiteY0" fmla="*/ 2030836 h 2956473"/>
              <a:gd name="connsiteX1" fmla="*/ 6166347 w 12331883"/>
              <a:gd name="connsiteY1" fmla="*/ 0 h 2956473"/>
              <a:gd name="connsiteX2" fmla="*/ 12331883 w 12331883"/>
              <a:gd name="connsiteY2" fmla="*/ 2030836 h 2956473"/>
              <a:gd name="connsiteX3" fmla="*/ 6500302 w 12331883"/>
              <a:gd name="connsiteY3" fmla="*/ 2940538 h 2956473"/>
              <a:gd name="connsiteX4" fmla="*/ 811 w 12331883"/>
              <a:gd name="connsiteY4" fmla="*/ 2030836 h 2956473"/>
              <a:gd name="connsiteX0" fmla="*/ 1690 w 12332762"/>
              <a:gd name="connsiteY0" fmla="*/ 1641218 h 2566855"/>
              <a:gd name="connsiteX1" fmla="*/ 6027153 w 12332762"/>
              <a:gd name="connsiteY1" fmla="*/ 0 h 2566855"/>
              <a:gd name="connsiteX2" fmla="*/ 12332762 w 12332762"/>
              <a:gd name="connsiteY2" fmla="*/ 1641218 h 2566855"/>
              <a:gd name="connsiteX3" fmla="*/ 6501181 w 12332762"/>
              <a:gd name="connsiteY3" fmla="*/ 2550920 h 2566855"/>
              <a:gd name="connsiteX4" fmla="*/ 1690 w 12332762"/>
              <a:gd name="connsiteY4" fmla="*/ 1641218 h 2566855"/>
              <a:gd name="connsiteX0" fmla="*/ 71001 w 12402073"/>
              <a:gd name="connsiteY0" fmla="*/ 1372028 h 2297665"/>
              <a:gd name="connsiteX1" fmla="*/ 4252172 w 12402073"/>
              <a:gd name="connsiteY1" fmla="*/ 0 h 2297665"/>
              <a:gd name="connsiteX2" fmla="*/ 12402073 w 12402073"/>
              <a:gd name="connsiteY2" fmla="*/ 1372028 h 2297665"/>
              <a:gd name="connsiteX3" fmla="*/ 6570492 w 12402073"/>
              <a:gd name="connsiteY3" fmla="*/ 2281730 h 2297665"/>
              <a:gd name="connsiteX4" fmla="*/ 71001 w 12402073"/>
              <a:gd name="connsiteY4" fmla="*/ 1372028 h 2297665"/>
              <a:gd name="connsiteX0" fmla="*/ 353850 w 12684922"/>
              <a:gd name="connsiteY0" fmla="*/ 1605799 h 2531436"/>
              <a:gd name="connsiteX1" fmla="*/ 3009783 w 12684922"/>
              <a:gd name="connsiteY1" fmla="*/ 0 h 2531436"/>
              <a:gd name="connsiteX2" fmla="*/ 12684922 w 12684922"/>
              <a:gd name="connsiteY2" fmla="*/ 1605799 h 2531436"/>
              <a:gd name="connsiteX3" fmla="*/ 6853341 w 12684922"/>
              <a:gd name="connsiteY3" fmla="*/ 2515501 h 2531436"/>
              <a:gd name="connsiteX4" fmla="*/ 353850 w 12684922"/>
              <a:gd name="connsiteY4" fmla="*/ 1605799 h 25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4922" h="2531436">
                <a:moveTo>
                  <a:pt x="353850" y="1605799"/>
                </a:moveTo>
                <a:cubicBezTo>
                  <a:pt x="-286743" y="1186549"/>
                  <a:pt x="-395349" y="0"/>
                  <a:pt x="3009783" y="0"/>
                </a:cubicBezTo>
                <a:cubicBezTo>
                  <a:pt x="6414915" y="0"/>
                  <a:pt x="12684922" y="484199"/>
                  <a:pt x="12684922" y="1605799"/>
                </a:cubicBezTo>
                <a:cubicBezTo>
                  <a:pt x="12684922" y="2727399"/>
                  <a:pt x="10258473" y="2515501"/>
                  <a:pt x="6853341" y="2515501"/>
                </a:cubicBezTo>
                <a:cubicBezTo>
                  <a:pt x="3448209" y="2515501"/>
                  <a:pt x="994443" y="2025049"/>
                  <a:pt x="353850" y="16057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5A3B59-9233-4B35-B55A-9E5C55C7E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6" t="33990" r="18232" b="51203"/>
          <a:stretch/>
        </p:blipFill>
        <p:spPr>
          <a:xfrm>
            <a:off x="1" y="-1225806"/>
            <a:ext cx="8999538" cy="204676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7CF921D-CABD-43BF-A5E9-5E39D7C71D33}"/>
              </a:ext>
            </a:extLst>
          </p:cNvPr>
          <p:cNvSpPr/>
          <p:nvPr/>
        </p:nvSpPr>
        <p:spPr>
          <a:xfrm>
            <a:off x="0" y="-1714259"/>
            <a:ext cx="8999538" cy="46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1C832E-64A6-4C66-B18D-13DB3892543B}"/>
              </a:ext>
            </a:extLst>
          </p:cNvPr>
          <p:cNvSpPr txBox="1"/>
          <p:nvPr/>
        </p:nvSpPr>
        <p:spPr>
          <a:xfrm>
            <a:off x="2656792" y="-1625912"/>
            <a:ext cx="6411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orus SemiBold" panose="00000700000000000000" pitchFamily="50" charset="0"/>
              </a:rPr>
              <a:t>somos	entregamos	Ensinamos	Compartilhamos	quer fazer parte?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E9C96725-F841-4CD5-A648-C547D19F5CD4}"/>
              </a:ext>
            </a:extLst>
          </p:cNvPr>
          <p:cNvSpPr txBox="1">
            <a:spLocks/>
          </p:cNvSpPr>
          <p:nvPr/>
        </p:nvSpPr>
        <p:spPr>
          <a:xfrm>
            <a:off x="921487" y="535604"/>
            <a:ext cx="7315201" cy="649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  <a:latin typeface="Antipasto Pro Extralight" panose="02000506020000020004" pitchFamily="2" charset="0"/>
              </a:rPr>
              <a:t>Saiba como a </a:t>
            </a:r>
            <a:r>
              <a:rPr lang="pt-BR" sz="3200" dirty="0">
                <a:solidFill>
                  <a:schemeClr val="bg1"/>
                </a:solidFill>
                <a:latin typeface="Torus SemiBold" panose="00000700000000000000" pitchFamily="50" charset="0"/>
              </a:rPr>
              <a:t>prospera</a:t>
            </a:r>
            <a:r>
              <a:rPr lang="pt-BR" sz="3200" dirty="0">
                <a:solidFill>
                  <a:schemeClr val="bg1"/>
                </a:solidFill>
                <a:latin typeface="Antipasto Pro Extralight" panose="02000506020000020004" pitchFamily="2" charset="0"/>
              </a:rPr>
              <a:t> aplica inteligência atuarial para fazer seu negócio prosperar na saúde suplementar</a:t>
            </a:r>
          </a:p>
          <a:p>
            <a:endParaRPr lang="pt-BR" sz="3200" dirty="0">
              <a:solidFill>
                <a:schemeClr val="bg1"/>
              </a:solidFill>
              <a:latin typeface="Antipasto Pro Extralight" panose="02000506020000020004" pitchFamily="2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10BCB6B-2085-4BC7-871A-1E015052E795}"/>
              </a:ext>
            </a:extLst>
          </p:cNvPr>
          <p:cNvSpPr/>
          <p:nvPr/>
        </p:nvSpPr>
        <p:spPr>
          <a:xfrm>
            <a:off x="-2901187" y="-462480"/>
            <a:ext cx="12331883" cy="2956473"/>
          </a:xfrm>
          <a:custGeom>
            <a:avLst/>
            <a:gdLst>
              <a:gd name="connsiteX0" fmla="*/ 0 w 12331072"/>
              <a:gd name="connsiteY0" fmla="*/ 2030836 h 4061671"/>
              <a:gd name="connsiteX1" fmla="*/ 6165536 w 12331072"/>
              <a:gd name="connsiteY1" fmla="*/ 0 h 4061671"/>
              <a:gd name="connsiteX2" fmla="*/ 12331072 w 12331072"/>
              <a:gd name="connsiteY2" fmla="*/ 2030836 h 4061671"/>
              <a:gd name="connsiteX3" fmla="*/ 6165536 w 12331072"/>
              <a:gd name="connsiteY3" fmla="*/ 4061672 h 4061671"/>
              <a:gd name="connsiteX4" fmla="*/ 0 w 12331072"/>
              <a:gd name="connsiteY4" fmla="*/ 2030836 h 4061671"/>
              <a:gd name="connsiteX0" fmla="*/ 811 w 12331883"/>
              <a:gd name="connsiteY0" fmla="*/ 2030836 h 2956473"/>
              <a:gd name="connsiteX1" fmla="*/ 6166347 w 12331883"/>
              <a:gd name="connsiteY1" fmla="*/ 0 h 2956473"/>
              <a:gd name="connsiteX2" fmla="*/ 12331883 w 12331883"/>
              <a:gd name="connsiteY2" fmla="*/ 2030836 h 2956473"/>
              <a:gd name="connsiteX3" fmla="*/ 6500302 w 12331883"/>
              <a:gd name="connsiteY3" fmla="*/ 2940538 h 2956473"/>
              <a:gd name="connsiteX4" fmla="*/ 811 w 12331883"/>
              <a:gd name="connsiteY4" fmla="*/ 2030836 h 295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1883" h="2956473">
                <a:moveTo>
                  <a:pt x="811" y="2030836"/>
                </a:moveTo>
                <a:cubicBezTo>
                  <a:pt x="-54848" y="1540746"/>
                  <a:pt x="2761215" y="0"/>
                  <a:pt x="6166347" y="0"/>
                </a:cubicBezTo>
                <a:cubicBezTo>
                  <a:pt x="9571479" y="0"/>
                  <a:pt x="12331883" y="909236"/>
                  <a:pt x="12331883" y="2030836"/>
                </a:cubicBezTo>
                <a:cubicBezTo>
                  <a:pt x="12331883" y="3152436"/>
                  <a:pt x="9905434" y="2940538"/>
                  <a:pt x="6500302" y="2940538"/>
                </a:cubicBezTo>
                <a:cubicBezTo>
                  <a:pt x="3095170" y="2940538"/>
                  <a:pt x="56470" y="2520926"/>
                  <a:pt x="811" y="20308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0E96120-957B-45B6-B2AC-5017D69F4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6293" r="34619" b="36481"/>
          <a:stretch/>
        </p:blipFill>
        <p:spPr>
          <a:xfrm>
            <a:off x="601943" y="-36801"/>
            <a:ext cx="1968884" cy="2680461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7DD523F1-53AC-46B8-B54A-F5C24121A8D9}"/>
              </a:ext>
            </a:extLst>
          </p:cNvPr>
          <p:cNvSpPr txBox="1">
            <a:spLocks/>
          </p:cNvSpPr>
          <p:nvPr/>
        </p:nvSpPr>
        <p:spPr>
          <a:xfrm>
            <a:off x="3611368" y="526147"/>
            <a:ext cx="4991943" cy="223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976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952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9929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9905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9881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9857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834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0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Antipasto Pro " panose="02000506020000020004" pitchFamily="2" charset="0"/>
              </a:rPr>
              <a:t>Conheça aplicações concretas sobre novos modelos de remuneração e os benefícios para sua organização e saiba como desenvolver produtos sob medida para o mercado que você atua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15D40691-F51B-41D8-A510-0915BC8B696C}"/>
              </a:ext>
            </a:extLst>
          </p:cNvPr>
          <p:cNvSpPr txBox="1">
            <a:spLocks/>
          </p:cNvSpPr>
          <p:nvPr/>
        </p:nvSpPr>
        <p:spPr>
          <a:xfrm>
            <a:off x="547301" y="4376004"/>
            <a:ext cx="7952643" cy="4179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976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952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9929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9905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9881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9857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834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0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Quer conhecer os custos de mercado dos planos de saúde? (link ACPS)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 err="1">
                <a:solidFill>
                  <a:schemeClr val="bg1"/>
                </a:solidFill>
                <a:latin typeface="Antipasto Pro " panose="02000506020000020004" pitchFamily="2" charset="0"/>
              </a:rPr>
              <a:t>Enteder</a:t>
            </a:r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 a inflação médica do seu plano? (link artigo técnico inflação médica)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Entender o </a:t>
            </a:r>
            <a:r>
              <a:rPr lang="pt-BR" sz="3200" dirty="0" err="1">
                <a:solidFill>
                  <a:schemeClr val="bg1"/>
                </a:solidFill>
                <a:latin typeface="Antipasto Pro " panose="02000506020000020004" pitchFamily="2" charset="0"/>
              </a:rPr>
              <a:t>compartamento</a:t>
            </a:r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 dos principais indicadores das operadoras? (BI novo)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Implantar gestão de risco de subscrição no seu negócio? (novo produto)</a:t>
            </a:r>
          </a:p>
          <a:p>
            <a:endParaRPr lang="pt-BR" sz="3200" dirty="0">
              <a:solidFill>
                <a:schemeClr val="bg1"/>
              </a:solidFill>
              <a:latin typeface="Antipasto Pro " panose="02000506020000020004" pitchFamily="2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Antipasto Pro " panose="02000506020000020004" pitchFamily="2" charset="0"/>
              </a:rPr>
              <a:t>Na prospera você encontra resposta para tudo isso e muito mais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11D73DD-3FD3-49BD-8426-2ECE73C0090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36998" r="8455" b="27885"/>
          <a:stretch/>
        </p:blipFill>
        <p:spPr bwMode="auto">
          <a:xfrm>
            <a:off x="174218" y="-1714772"/>
            <a:ext cx="2103563" cy="468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03D917D-8FC2-4FA6-99AE-BC331EED6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42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358</Words>
  <Application>Microsoft Office PowerPoint</Application>
  <PresentationFormat>Personalizar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Antipasto Pro </vt:lpstr>
      <vt:lpstr>Antipasto Pro Extralight</vt:lpstr>
      <vt:lpstr>Arial</vt:lpstr>
      <vt:lpstr>Calibri</vt:lpstr>
      <vt:lpstr>Calibri Light</vt:lpstr>
      <vt:lpstr>Torus SemiBold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</dc:creator>
  <cp:lastModifiedBy>Raquel</cp:lastModifiedBy>
  <cp:revision>7</cp:revision>
  <dcterms:created xsi:type="dcterms:W3CDTF">2019-04-16T19:16:50Z</dcterms:created>
  <dcterms:modified xsi:type="dcterms:W3CDTF">2019-04-16T21:55:45Z</dcterms:modified>
</cp:coreProperties>
</file>